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13" r:id="rId2"/>
    <p:sldId id="256" r:id="rId3"/>
    <p:sldId id="315" r:id="rId4"/>
    <p:sldId id="258" r:id="rId5"/>
    <p:sldId id="316" r:id="rId6"/>
    <p:sldId id="322" r:id="rId7"/>
    <p:sldId id="314" r:id="rId8"/>
    <p:sldId id="257" r:id="rId9"/>
    <p:sldId id="317" r:id="rId10"/>
    <p:sldId id="318" r:id="rId11"/>
    <p:sldId id="319" r:id="rId12"/>
    <p:sldId id="320" r:id="rId13"/>
    <p:sldId id="321" r:id="rId14"/>
    <p:sldId id="259" r:id="rId15"/>
    <p:sldId id="323" r:id="rId16"/>
    <p:sldId id="261" r:id="rId17"/>
    <p:sldId id="260" r:id="rId18"/>
    <p:sldId id="264" r:id="rId19"/>
    <p:sldId id="265" r:id="rId20"/>
    <p:sldId id="266" r:id="rId21"/>
    <p:sldId id="263" r:id="rId22"/>
    <p:sldId id="267" r:id="rId23"/>
    <p:sldId id="324" r:id="rId24"/>
    <p:sldId id="268" r:id="rId25"/>
    <p:sldId id="269" r:id="rId26"/>
    <p:sldId id="270" r:id="rId27"/>
    <p:sldId id="325" r:id="rId28"/>
    <p:sldId id="271" r:id="rId29"/>
    <p:sldId id="326" r:id="rId30"/>
    <p:sldId id="272" r:id="rId31"/>
    <p:sldId id="328" r:id="rId32"/>
    <p:sldId id="327" r:id="rId33"/>
    <p:sldId id="273" r:id="rId34"/>
    <p:sldId id="329" r:id="rId35"/>
    <p:sldId id="274" r:id="rId36"/>
    <p:sldId id="275" r:id="rId37"/>
    <p:sldId id="276" r:id="rId38"/>
    <p:sldId id="277" r:id="rId39"/>
    <p:sldId id="330" r:id="rId40"/>
    <p:sldId id="331" r:id="rId41"/>
    <p:sldId id="278" r:id="rId42"/>
    <p:sldId id="279" r:id="rId43"/>
    <p:sldId id="280" r:id="rId44"/>
    <p:sldId id="281" r:id="rId45"/>
    <p:sldId id="332" r:id="rId46"/>
    <p:sldId id="282" r:id="rId47"/>
    <p:sldId id="333" r:id="rId48"/>
    <p:sldId id="283" r:id="rId49"/>
    <p:sldId id="284" r:id="rId50"/>
    <p:sldId id="285" r:id="rId51"/>
    <p:sldId id="286" r:id="rId52"/>
    <p:sldId id="287" r:id="rId53"/>
    <p:sldId id="288" r:id="rId54"/>
    <p:sldId id="289" r:id="rId55"/>
    <p:sldId id="334" r:id="rId56"/>
    <p:sldId id="336" r:id="rId57"/>
    <p:sldId id="290" r:id="rId58"/>
    <p:sldId id="291" r:id="rId59"/>
    <p:sldId id="292" r:id="rId60"/>
    <p:sldId id="337" r:id="rId61"/>
    <p:sldId id="293" r:id="rId62"/>
    <p:sldId id="294" r:id="rId63"/>
    <p:sldId id="338" r:id="rId64"/>
    <p:sldId id="295" r:id="rId65"/>
    <p:sldId id="296" r:id="rId66"/>
    <p:sldId id="297" r:id="rId67"/>
    <p:sldId id="298" r:id="rId68"/>
    <p:sldId id="299" r:id="rId69"/>
    <p:sldId id="300" r:id="rId70"/>
    <p:sldId id="301" r:id="rId71"/>
    <p:sldId id="339" r:id="rId72"/>
    <p:sldId id="302" r:id="rId73"/>
    <p:sldId id="303" r:id="rId74"/>
    <p:sldId id="304" r:id="rId75"/>
    <p:sldId id="305" r:id="rId76"/>
    <p:sldId id="340" r:id="rId77"/>
    <p:sldId id="306" r:id="rId78"/>
    <p:sldId id="341" r:id="rId79"/>
    <p:sldId id="307" r:id="rId80"/>
    <p:sldId id="308" r:id="rId81"/>
    <p:sldId id="309" r:id="rId82"/>
    <p:sldId id="310" r:id="rId83"/>
    <p:sldId id="312" r:id="rId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60"/>
  </p:normalViewPr>
  <p:slideViewPr>
    <p:cSldViewPr snapToGrid="0" snapToObjects="1">
      <p:cViewPr varScale="1">
        <p:scale>
          <a:sx n="117" d="100"/>
          <a:sy n="117" d="100"/>
        </p:scale>
        <p:origin x="176" y="4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24.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2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29.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28.jpe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32.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33.jpe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34.jpe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35.jpe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40.jpeg"/></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43.jpeg"/></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3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47.png"/></Relationships>
</file>

<file path=ppt/slides/_rels/slide3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48.jpe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4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4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50.png"/></Relationships>
</file>

<file path=ppt/slides/_rels/slide4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4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5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5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5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5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s>
</file>

<file path=ppt/slides/_rels/slide5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52.png"/></Relationships>
</file>

<file path=ppt/slides/_rels/slide5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6.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11.svg"/><Relationship Id="rId14" Type="http://schemas.openxmlformats.org/officeDocument/2006/relationships/image" Target="../media/image53.png"/></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5.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9.svg"/></Relationships>
</file>

<file path=ppt/slides/_rels/slide5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5.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9.svg"/></Relationships>
</file>

<file path=ppt/slides/_rels/slide5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5.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21.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20.png"/></Relationships>
</file>

<file path=ppt/slides/_rels/slide6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5.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9.svg"/><Relationship Id="rId14" Type="http://schemas.openxmlformats.org/officeDocument/2006/relationships/image" Target="../media/image56.png"/></Relationships>
</file>

<file path=ppt/slides/_rels/slide6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5.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9.svg"/></Relationships>
</file>

<file path=ppt/slides/_rels/slide6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6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5" Type="http://schemas.openxmlformats.org/officeDocument/2006/relationships/image" Target="../media/image60.jpe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 Id="rId14" Type="http://schemas.openxmlformats.org/officeDocument/2006/relationships/image" Target="../media/image59.jpeg"/></Relationships>
</file>

<file path=ppt/slides/_rels/slide6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6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6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6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6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6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7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 Id="rId14" Type="http://schemas.openxmlformats.org/officeDocument/2006/relationships/image" Target="../media/image61.png"/></Relationships>
</file>

<file path=ppt/slides/_rels/slide7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7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7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7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7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7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7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7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 Id="rId14" Type="http://schemas.openxmlformats.org/officeDocument/2006/relationships/image" Target="../media/image62.png"/></Relationships>
</file>

<file path=ppt/slides/_rels/slide7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8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8.svg"/><Relationship Id="rId3" Type="http://schemas.openxmlformats.org/officeDocument/2006/relationships/image" Target="../media/image5.svg"/><Relationship Id="rId7" Type="http://schemas.openxmlformats.org/officeDocument/2006/relationships/image" Target="../media/image7.svg"/><Relationship Id="rId12"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39.svg"/><Relationship Id="rId10" Type="http://schemas.openxmlformats.org/officeDocument/2006/relationships/image" Target="../media/image10.png"/><Relationship Id="rId4" Type="http://schemas.openxmlformats.org/officeDocument/2006/relationships/image" Target="../media/image38.png"/><Relationship Id="rId9" Type="http://schemas.openxmlformats.org/officeDocument/2006/relationships/image" Target="../media/image9.svg"/></Relationships>
</file>

<file path=ppt/slides/_rels/slide8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4.svg"/><Relationship Id="rId3" Type="http://schemas.openxmlformats.org/officeDocument/2006/relationships/image" Target="../media/image39.svg"/><Relationship Id="rId7" Type="http://schemas.openxmlformats.org/officeDocument/2006/relationships/image" Target="../media/image9.svg"/><Relationship Id="rId12" Type="http://schemas.openxmlformats.org/officeDocument/2006/relationships/image" Target="../media/image6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8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4.svg"/><Relationship Id="rId3" Type="http://schemas.openxmlformats.org/officeDocument/2006/relationships/image" Target="../media/image39.svg"/><Relationship Id="rId7" Type="http://schemas.openxmlformats.org/officeDocument/2006/relationships/image" Target="../media/image9.svg"/><Relationship Id="rId12" Type="http://schemas.openxmlformats.org/officeDocument/2006/relationships/image" Target="../media/image6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8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4.svg"/><Relationship Id="rId3" Type="http://schemas.openxmlformats.org/officeDocument/2006/relationships/image" Target="../media/image39.svg"/><Relationship Id="rId7" Type="http://schemas.openxmlformats.org/officeDocument/2006/relationships/image" Target="../media/image9.svg"/><Relationship Id="rId12" Type="http://schemas.openxmlformats.org/officeDocument/2006/relationships/image" Target="../media/image6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ideo 2" title="Drapacze chmur i ruchome chmury">
            <a:hlinkClick r:id="" action="ppaction://media"/>
            <a:extLst>
              <a:ext uri="{FF2B5EF4-FFF2-40B4-BE49-F238E27FC236}">
                <a16:creationId xmlns:a16="http://schemas.microsoft.com/office/drawing/2014/main" id="{DC6E12C4-7542-F6E5-2F69-BFEFA64051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
        <p:nvSpPr>
          <p:cNvPr id="9" name="Dowolny kształt 8">
            <a:extLst>
              <a:ext uri="{FF2B5EF4-FFF2-40B4-BE49-F238E27FC236}">
                <a16:creationId xmlns:a16="http://schemas.microsoft.com/office/drawing/2014/main" id="{F75F1157-CB13-F31D-763B-A0670A3114C4}"/>
              </a:ext>
            </a:extLst>
          </p:cNvPr>
          <p:cNvSpPr/>
          <p:nvPr/>
        </p:nvSpPr>
        <p:spPr>
          <a:xfrm>
            <a:off x="0" y="0"/>
            <a:ext cx="9144000" cy="5143500"/>
          </a:xfrm>
          <a:custGeom>
            <a:avLst/>
            <a:gdLst>
              <a:gd name="connsiteX0" fmla="*/ 1959112 w 12192000"/>
              <a:gd name="connsiteY0" fmla="*/ 2543628 h 6858000"/>
              <a:gd name="connsiteX1" fmla="*/ 1811547 w 12192000"/>
              <a:gd name="connsiteY1" fmla="*/ 2691193 h 6858000"/>
              <a:gd name="connsiteX2" fmla="*/ 1811547 w 12192000"/>
              <a:gd name="connsiteY2" fmla="*/ 3281435 h 6858000"/>
              <a:gd name="connsiteX3" fmla="*/ 1959112 w 12192000"/>
              <a:gd name="connsiteY3" fmla="*/ 3429000 h 6858000"/>
              <a:gd name="connsiteX4" fmla="*/ 9859077 w 12192000"/>
              <a:gd name="connsiteY4" fmla="*/ 3429000 h 6858000"/>
              <a:gd name="connsiteX5" fmla="*/ 10006642 w 12192000"/>
              <a:gd name="connsiteY5" fmla="*/ 3281435 h 6858000"/>
              <a:gd name="connsiteX6" fmla="*/ 10006642 w 12192000"/>
              <a:gd name="connsiteY6" fmla="*/ 2691193 h 6858000"/>
              <a:gd name="connsiteX7" fmla="*/ 9859077 w 12192000"/>
              <a:gd name="connsiteY7" fmla="*/ 2543628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959112" y="2543628"/>
                </a:moveTo>
                <a:cubicBezTo>
                  <a:pt x="1877614" y="2543628"/>
                  <a:pt x="1811547" y="2609695"/>
                  <a:pt x="1811547" y="2691193"/>
                </a:cubicBezTo>
                <a:lnTo>
                  <a:pt x="1811547" y="3281435"/>
                </a:lnTo>
                <a:cubicBezTo>
                  <a:pt x="1811547" y="3362933"/>
                  <a:pt x="1877614" y="3429000"/>
                  <a:pt x="1959112" y="3429000"/>
                </a:cubicBezTo>
                <a:lnTo>
                  <a:pt x="9859077" y="3429000"/>
                </a:lnTo>
                <a:cubicBezTo>
                  <a:pt x="9940575" y="3429000"/>
                  <a:pt x="10006642" y="3362933"/>
                  <a:pt x="10006642" y="3281435"/>
                </a:cubicBezTo>
                <a:lnTo>
                  <a:pt x="10006642" y="2691193"/>
                </a:lnTo>
                <a:cubicBezTo>
                  <a:pt x="10006642" y="2609695"/>
                  <a:pt x="9940575" y="2543628"/>
                  <a:pt x="9859077" y="2543628"/>
                </a:cubicBezTo>
                <a:close/>
                <a:moveTo>
                  <a:pt x="0" y="0"/>
                </a:moveTo>
                <a:lnTo>
                  <a:pt x="12192000" y="0"/>
                </a:lnTo>
                <a:lnTo>
                  <a:pt x="12192000" y="6858000"/>
                </a:lnTo>
                <a:lnTo>
                  <a:pt x="0" y="6858000"/>
                </a:lnTo>
                <a:close/>
              </a:path>
            </a:pathLst>
          </a:custGeom>
          <a:solidFill>
            <a:schemeClr val="tx1">
              <a:alpha val="60000"/>
            </a:schemeClr>
          </a:solidFill>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sp>
        <p:nvSpPr>
          <p:cNvPr id="10" name="Tytuł 66">
            <a:extLst>
              <a:ext uri="{FF2B5EF4-FFF2-40B4-BE49-F238E27FC236}">
                <a16:creationId xmlns:a16="http://schemas.microsoft.com/office/drawing/2014/main" id="{BCEE2D96-3AF3-46F0-6533-C2466327D849}"/>
              </a:ext>
            </a:extLst>
          </p:cNvPr>
          <p:cNvSpPr txBox="1">
            <a:spLocks/>
          </p:cNvSpPr>
          <p:nvPr/>
        </p:nvSpPr>
        <p:spPr>
          <a:xfrm>
            <a:off x="0" y="3720339"/>
            <a:ext cx="9144000" cy="671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l-PL" sz="3200" dirty="0">
                <a:solidFill>
                  <a:schemeClr val="bg1">
                    <a:lumMod val="85000"/>
                  </a:schemeClr>
                </a:solidFill>
              </a:rPr>
              <a:t>Paweł Dąbrowski-Tumański</a:t>
            </a:r>
          </a:p>
        </p:txBody>
      </p:sp>
      <p:sp>
        <p:nvSpPr>
          <p:cNvPr id="11" name="Tytuł 66">
            <a:extLst>
              <a:ext uri="{FF2B5EF4-FFF2-40B4-BE49-F238E27FC236}">
                <a16:creationId xmlns:a16="http://schemas.microsoft.com/office/drawing/2014/main" id="{A080CCB3-2F9E-A093-C091-536F4ED88EC7}"/>
              </a:ext>
            </a:extLst>
          </p:cNvPr>
          <p:cNvSpPr txBox="1">
            <a:spLocks/>
          </p:cNvSpPr>
          <p:nvPr/>
        </p:nvSpPr>
        <p:spPr>
          <a:xfrm>
            <a:off x="0" y="4164955"/>
            <a:ext cx="9144000" cy="67171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pl-PL" sz="3200" dirty="0" err="1">
                <a:solidFill>
                  <a:schemeClr val="bg1">
                    <a:lumMod val="85000"/>
                  </a:schemeClr>
                </a:solidFill>
              </a:rPr>
              <a:t>MiNI</a:t>
            </a:r>
            <a:r>
              <a:rPr lang="pl-PL" sz="3200" dirty="0">
                <a:solidFill>
                  <a:schemeClr val="bg1">
                    <a:lumMod val="85000"/>
                  </a:schemeClr>
                </a:solidFill>
              </a:rPr>
              <a:t> </a:t>
            </a:r>
            <a:r>
              <a:rPr lang="pl-PL" sz="3200" dirty="0" err="1">
                <a:solidFill>
                  <a:schemeClr val="bg1">
                    <a:lumMod val="85000"/>
                  </a:schemeClr>
                </a:solidFill>
              </a:rPr>
              <a:t>Lecture</a:t>
            </a:r>
            <a:r>
              <a:rPr lang="pl-PL" sz="3200" dirty="0">
                <a:solidFill>
                  <a:schemeClr val="bg1">
                    <a:lumMod val="85000"/>
                  </a:schemeClr>
                </a:solidFill>
              </a:rPr>
              <a:t>, Fall 2025</a:t>
            </a:r>
          </a:p>
        </p:txBody>
      </p:sp>
      <p:sp>
        <p:nvSpPr>
          <p:cNvPr id="13" name="pole tekstowe 12">
            <a:extLst>
              <a:ext uri="{FF2B5EF4-FFF2-40B4-BE49-F238E27FC236}">
                <a16:creationId xmlns:a16="http://schemas.microsoft.com/office/drawing/2014/main" id="{AE3F83C6-C7C5-82D3-6A2A-EC15244CA110}"/>
              </a:ext>
            </a:extLst>
          </p:cNvPr>
          <p:cNvSpPr txBox="1"/>
          <p:nvPr/>
        </p:nvSpPr>
        <p:spPr>
          <a:xfrm>
            <a:off x="2253344" y="1845851"/>
            <a:ext cx="5207000" cy="769441"/>
          </a:xfrm>
          <a:prstGeom prst="rect">
            <a:avLst/>
          </a:prstGeom>
          <a:noFill/>
        </p:spPr>
        <p:txBody>
          <a:bodyPr wrap="square">
            <a:spAutoFit/>
          </a:bodyPr>
          <a:lstStyle/>
          <a:p>
            <a:r>
              <a:rPr lang="pl-PL" sz="4400" dirty="0"/>
              <a:t>3D </a:t>
            </a:r>
            <a:r>
              <a:rPr lang="pl-PL" sz="4400" dirty="0" err="1"/>
              <a:t>Genomic</a:t>
            </a:r>
            <a:r>
              <a:rPr lang="pl-PL" sz="4400" dirty="0"/>
              <a:t> </a:t>
            </a:r>
            <a:r>
              <a:rPr lang="pl-PL" sz="4400" dirty="0" err="1"/>
              <a:t>structure</a:t>
            </a:r>
            <a:endParaRPr lang="pl-PL" sz="4400" dirty="0"/>
          </a:p>
        </p:txBody>
      </p:sp>
      <p:pic>
        <p:nvPicPr>
          <p:cNvPr id="15" name="Grafika 14" descr="DNA z wypełnieniem pełnym">
            <a:extLst>
              <a:ext uri="{FF2B5EF4-FFF2-40B4-BE49-F238E27FC236}">
                <a16:creationId xmlns:a16="http://schemas.microsoft.com/office/drawing/2014/main" id="{905BE5CA-54BE-A34F-8142-A7F58E480A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491343" y="1853291"/>
            <a:ext cx="762001" cy="7620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6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a:extLst>
            <a:ext uri="{FF2B5EF4-FFF2-40B4-BE49-F238E27FC236}">
              <a16:creationId xmlns:a16="http://schemas.microsoft.com/office/drawing/2014/main" id="{E79F036D-2B50-6249-3282-1D6BFF64396C}"/>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4138E514-2EA5-C8E1-E608-9B6632B0235D}"/>
              </a:ext>
            </a:extLst>
          </p:cNvPr>
          <p:cNvSpPr txBox="1"/>
          <p:nvPr/>
        </p:nvSpPr>
        <p:spPr>
          <a:xfrm>
            <a:off x="1750898" y="182880"/>
            <a:ext cx="6556603" cy="769441"/>
          </a:xfrm>
          <a:prstGeom prst="rect">
            <a:avLst/>
          </a:prstGeom>
          <a:noFill/>
        </p:spPr>
        <p:txBody>
          <a:bodyPr wrap="none">
            <a:spAutoFit/>
          </a:bodyPr>
          <a:lstStyle/>
          <a:p>
            <a:pPr algn="ctr">
              <a:defRPr>
                <a:latin typeface="Cambria"/>
              </a:defRPr>
            </a:pPr>
            <a:r>
              <a:rPr lang="pl-PL" sz="4400" dirty="0">
                <a:solidFill>
                  <a:srgbClr val="FFFFFF"/>
                </a:solidFill>
              </a:rPr>
              <a:t>L</a:t>
            </a:r>
            <a:r>
              <a:rPr sz="3200" dirty="0">
                <a:solidFill>
                  <a:srgbClr val="FFFFFF"/>
                </a:solidFill>
              </a:rPr>
              <a:t>INKING NUMBER, TWIST, WRITHE</a:t>
            </a:r>
          </a:p>
        </p:txBody>
      </p:sp>
      <p:sp>
        <p:nvSpPr>
          <p:cNvPr id="44" name="Dowolny kształt 43">
            <a:extLst>
              <a:ext uri="{FF2B5EF4-FFF2-40B4-BE49-F238E27FC236}">
                <a16:creationId xmlns:a16="http://schemas.microsoft.com/office/drawing/2014/main" id="{D43B6B72-F9F1-4AFA-4249-89AEAE0B80D4}"/>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45" name="Grupa 44">
            <a:extLst>
              <a:ext uri="{FF2B5EF4-FFF2-40B4-BE49-F238E27FC236}">
                <a16:creationId xmlns:a16="http://schemas.microsoft.com/office/drawing/2014/main" id="{EDE0D8E1-00D0-94C3-BAB7-D3D8BCA5CFE8}"/>
              </a:ext>
            </a:extLst>
          </p:cNvPr>
          <p:cNvGrpSpPr/>
          <p:nvPr/>
        </p:nvGrpSpPr>
        <p:grpSpPr>
          <a:xfrm>
            <a:off x="111699" y="4401159"/>
            <a:ext cx="622919" cy="612000"/>
            <a:chOff x="91167" y="4413936"/>
            <a:chExt cx="622919" cy="612000"/>
          </a:xfrm>
        </p:grpSpPr>
        <p:sp>
          <p:nvSpPr>
            <p:cNvPr id="46" name="Owal 45">
              <a:extLst>
                <a:ext uri="{FF2B5EF4-FFF2-40B4-BE49-F238E27FC236}">
                  <a16:creationId xmlns:a16="http://schemas.microsoft.com/office/drawing/2014/main" id="{E52806E3-3D2B-8D40-D48E-90499A7ADB69}"/>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47" name="Grafika 46" descr="Wyjście z wypełnieniem pełnym">
              <a:extLst>
                <a:ext uri="{FF2B5EF4-FFF2-40B4-BE49-F238E27FC236}">
                  <a16:creationId xmlns:a16="http://schemas.microsoft.com/office/drawing/2014/main" id="{900102B0-0FFA-1298-57A7-C49EBEC196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48" name="Grupa 47">
            <a:extLst>
              <a:ext uri="{FF2B5EF4-FFF2-40B4-BE49-F238E27FC236}">
                <a16:creationId xmlns:a16="http://schemas.microsoft.com/office/drawing/2014/main" id="{ADC3ED63-654B-E589-178A-4EAC8604E85B}"/>
              </a:ext>
            </a:extLst>
          </p:cNvPr>
          <p:cNvGrpSpPr/>
          <p:nvPr/>
        </p:nvGrpSpPr>
        <p:grpSpPr>
          <a:xfrm>
            <a:off x="161746" y="1835521"/>
            <a:ext cx="612000" cy="612000"/>
            <a:chOff x="652186" y="1835521"/>
            <a:chExt cx="612000" cy="612000"/>
          </a:xfrm>
        </p:grpSpPr>
        <p:sp>
          <p:nvSpPr>
            <p:cNvPr id="49" name="Owal 48">
              <a:extLst>
                <a:ext uri="{FF2B5EF4-FFF2-40B4-BE49-F238E27FC236}">
                  <a16:creationId xmlns:a16="http://schemas.microsoft.com/office/drawing/2014/main" id="{545B54E3-088F-5490-E455-3274C226AA6F}"/>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0" name="Grafika 49" descr="Mikroskop z wypełnieniem pełnym">
              <a:extLst>
                <a:ext uri="{FF2B5EF4-FFF2-40B4-BE49-F238E27FC236}">
                  <a16:creationId xmlns:a16="http://schemas.microsoft.com/office/drawing/2014/main" id="{55A0F473-4FAD-4B7F-BCBE-C19791963C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51" name="Grupa 50">
            <a:extLst>
              <a:ext uri="{FF2B5EF4-FFF2-40B4-BE49-F238E27FC236}">
                <a16:creationId xmlns:a16="http://schemas.microsoft.com/office/drawing/2014/main" id="{14CD255A-0A6C-820C-260E-33F886DBFC48}"/>
              </a:ext>
            </a:extLst>
          </p:cNvPr>
          <p:cNvGrpSpPr/>
          <p:nvPr/>
        </p:nvGrpSpPr>
        <p:grpSpPr>
          <a:xfrm>
            <a:off x="108750" y="975063"/>
            <a:ext cx="612000" cy="612000"/>
            <a:chOff x="599190" y="975063"/>
            <a:chExt cx="612000" cy="612000"/>
          </a:xfrm>
        </p:grpSpPr>
        <p:sp>
          <p:nvSpPr>
            <p:cNvPr id="52" name="Owal 51">
              <a:extLst>
                <a:ext uri="{FF2B5EF4-FFF2-40B4-BE49-F238E27FC236}">
                  <a16:creationId xmlns:a16="http://schemas.microsoft.com/office/drawing/2014/main" id="{1CD5E204-9156-8CA9-D430-30194F3FBEDD}"/>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3" name="Grafika 52" descr="DNA z wypełnieniem pełnym">
              <a:extLst>
                <a:ext uri="{FF2B5EF4-FFF2-40B4-BE49-F238E27FC236}">
                  <a16:creationId xmlns:a16="http://schemas.microsoft.com/office/drawing/2014/main" id="{0EB197FB-2700-8A74-0E83-A9557C2B0A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54" name="Grupa 53">
            <a:extLst>
              <a:ext uri="{FF2B5EF4-FFF2-40B4-BE49-F238E27FC236}">
                <a16:creationId xmlns:a16="http://schemas.microsoft.com/office/drawing/2014/main" id="{DB692D71-C91D-6D7C-12AB-3F7F6F781757}"/>
              </a:ext>
            </a:extLst>
          </p:cNvPr>
          <p:cNvGrpSpPr/>
          <p:nvPr/>
        </p:nvGrpSpPr>
        <p:grpSpPr>
          <a:xfrm>
            <a:off x="133988" y="2695979"/>
            <a:ext cx="612000" cy="612000"/>
            <a:chOff x="624428" y="2695979"/>
            <a:chExt cx="612000" cy="612000"/>
          </a:xfrm>
        </p:grpSpPr>
        <p:sp>
          <p:nvSpPr>
            <p:cNvPr id="55" name="Owal 54">
              <a:extLst>
                <a:ext uri="{FF2B5EF4-FFF2-40B4-BE49-F238E27FC236}">
                  <a16:creationId xmlns:a16="http://schemas.microsoft.com/office/drawing/2014/main" id="{760443A3-1608-B3A7-E7B6-2DCA8B428B13}"/>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6" name="Grafika 55" descr="Sieć z wypełnieniem pełnym">
              <a:extLst>
                <a:ext uri="{FF2B5EF4-FFF2-40B4-BE49-F238E27FC236}">
                  <a16:creationId xmlns:a16="http://schemas.microsoft.com/office/drawing/2014/main" id="{7DAE99C9-620F-C68A-EFA2-E924692D21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57" name="Grupa 56">
            <a:extLst>
              <a:ext uri="{FF2B5EF4-FFF2-40B4-BE49-F238E27FC236}">
                <a16:creationId xmlns:a16="http://schemas.microsoft.com/office/drawing/2014/main" id="{4F5304B2-22C1-9672-B8E7-8C163E2C3F6F}"/>
              </a:ext>
            </a:extLst>
          </p:cNvPr>
          <p:cNvGrpSpPr/>
          <p:nvPr/>
        </p:nvGrpSpPr>
        <p:grpSpPr>
          <a:xfrm>
            <a:off x="108750" y="3556437"/>
            <a:ext cx="612000" cy="612000"/>
            <a:chOff x="599190" y="3556437"/>
            <a:chExt cx="612000" cy="612000"/>
          </a:xfrm>
        </p:grpSpPr>
        <p:sp>
          <p:nvSpPr>
            <p:cNvPr id="58" name="Owal 57">
              <a:extLst>
                <a:ext uri="{FF2B5EF4-FFF2-40B4-BE49-F238E27FC236}">
                  <a16:creationId xmlns:a16="http://schemas.microsoft.com/office/drawing/2014/main" id="{08B774FD-4A0D-0394-234E-D177DC853081}"/>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9" name="Grafika 58" descr="bakteria z wypełnieniem pełnym">
              <a:extLst>
                <a:ext uri="{FF2B5EF4-FFF2-40B4-BE49-F238E27FC236}">
                  <a16:creationId xmlns:a16="http://schemas.microsoft.com/office/drawing/2014/main" id="{2972FC1C-028C-66F7-5076-144CC46600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60" name="Grupa 59">
            <a:extLst>
              <a:ext uri="{FF2B5EF4-FFF2-40B4-BE49-F238E27FC236}">
                <a16:creationId xmlns:a16="http://schemas.microsoft.com/office/drawing/2014/main" id="{134BE1D9-AD59-4349-F663-AA58F6461C2B}"/>
              </a:ext>
            </a:extLst>
          </p:cNvPr>
          <p:cNvGrpSpPr/>
          <p:nvPr/>
        </p:nvGrpSpPr>
        <p:grpSpPr>
          <a:xfrm>
            <a:off x="596620" y="114605"/>
            <a:ext cx="612000" cy="612000"/>
            <a:chOff x="596620" y="114605"/>
            <a:chExt cx="612000" cy="612000"/>
          </a:xfrm>
        </p:grpSpPr>
        <p:sp>
          <p:nvSpPr>
            <p:cNvPr id="61" name="Owal 60">
              <a:extLst>
                <a:ext uri="{FF2B5EF4-FFF2-40B4-BE49-F238E27FC236}">
                  <a16:creationId xmlns:a16="http://schemas.microsoft.com/office/drawing/2014/main" id="{21131875-3D5A-9AE7-5876-5CBBE110A191}"/>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2" name="Grafika 61" descr="Węzeł z wypełnieniem pełnym">
              <a:extLst>
                <a:ext uri="{FF2B5EF4-FFF2-40B4-BE49-F238E27FC236}">
                  <a16:creationId xmlns:a16="http://schemas.microsoft.com/office/drawing/2014/main" id="{2757131B-5864-A390-9FDB-3EF63B5571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5" name="Obraz 4" descr="Obraz zawierający diagram, linia, design&#10;&#10;Zawartość wygenerowana przez AI może być niepoprawna.">
            <a:extLst>
              <a:ext uri="{FF2B5EF4-FFF2-40B4-BE49-F238E27FC236}">
                <a16:creationId xmlns:a16="http://schemas.microsoft.com/office/drawing/2014/main" id="{C639EB23-DEF7-5A50-3F9F-3A06776834AA}"/>
              </a:ext>
            </a:extLst>
          </p:cNvPr>
          <p:cNvPicPr>
            <a:picLocks noChangeAspect="1"/>
          </p:cNvPicPr>
          <p:nvPr/>
        </p:nvPicPr>
        <p:blipFill>
          <a:blip r:embed="rId14"/>
          <a:stretch>
            <a:fillRect/>
          </a:stretch>
        </p:blipFill>
        <p:spPr>
          <a:xfrm>
            <a:off x="899531" y="1652985"/>
            <a:ext cx="4851400" cy="1181100"/>
          </a:xfrm>
          <a:prstGeom prst="rect">
            <a:avLst/>
          </a:prstGeom>
        </p:spPr>
      </p:pic>
      <p:pic>
        <p:nvPicPr>
          <p:cNvPr id="7" name="Obraz 6" descr="Obraz zawierający tekst, Czcionka, linia, biały&#10;&#10;Zawartość wygenerowana przez AI może być niepoprawna.">
            <a:extLst>
              <a:ext uri="{FF2B5EF4-FFF2-40B4-BE49-F238E27FC236}">
                <a16:creationId xmlns:a16="http://schemas.microsoft.com/office/drawing/2014/main" id="{894002E1-844B-B937-0963-7C9DA11F150E}"/>
              </a:ext>
            </a:extLst>
          </p:cNvPr>
          <p:cNvPicPr>
            <a:picLocks noChangeAspect="1"/>
          </p:cNvPicPr>
          <p:nvPr/>
        </p:nvPicPr>
        <p:blipFill>
          <a:blip r:embed="rId15"/>
          <a:stretch>
            <a:fillRect/>
          </a:stretch>
        </p:blipFill>
        <p:spPr>
          <a:xfrm>
            <a:off x="1208620" y="3113137"/>
            <a:ext cx="4279900" cy="749300"/>
          </a:xfrm>
          <a:prstGeom prst="rect">
            <a:avLst/>
          </a:prstGeom>
        </p:spPr>
      </p:pic>
      <p:pic>
        <p:nvPicPr>
          <p:cNvPr id="10" name="Obraz 9" descr="Obraz zawierający diagram, krąg, linia, Grafika&#10;&#10;Zawartość wygenerowana przez AI może być niepoprawna.">
            <a:extLst>
              <a:ext uri="{FF2B5EF4-FFF2-40B4-BE49-F238E27FC236}">
                <a16:creationId xmlns:a16="http://schemas.microsoft.com/office/drawing/2014/main" id="{7BEF2B95-04AF-639E-2892-626ED8EAC88C}"/>
              </a:ext>
            </a:extLst>
          </p:cNvPr>
          <p:cNvPicPr>
            <a:picLocks noChangeAspect="1"/>
          </p:cNvPicPr>
          <p:nvPr/>
        </p:nvPicPr>
        <p:blipFill>
          <a:blip r:embed="rId16"/>
          <a:stretch>
            <a:fillRect/>
          </a:stretch>
        </p:blipFill>
        <p:spPr>
          <a:xfrm>
            <a:off x="5796912" y="1114829"/>
            <a:ext cx="3213100" cy="3162300"/>
          </a:xfrm>
          <a:prstGeom prst="rect">
            <a:avLst/>
          </a:prstGeom>
        </p:spPr>
      </p:pic>
    </p:spTree>
    <p:extLst>
      <p:ext uri="{BB962C8B-B14F-4D97-AF65-F5344CB8AC3E}">
        <p14:creationId xmlns:p14="http://schemas.microsoft.com/office/powerpoint/2010/main" val="2604856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a:extLst>
            <a:ext uri="{FF2B5EF4-FFF2-40B4-BE49-F238E27FC236}">
              <a16:creationId xmlns:a16="http://schemas.microsoft.com/office/drawing/2014/main" id="{73C6B9CF-5A4E-4505-E2B3-220DFDB48A2D}"/>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EB1E1CE5-B495-8DD1-BFB0-8284D6CE7663}"/>
              </a:ext>
            </a:extLst>
          </p:cNvPr>
          <p:cNvSpPr txBox="1"/>
          <p:nvPr/>
        </p:nvSpPr>
        <p:spPr>
          <a:xfrm>
            <a:off x="1750898" y="182880"/>
            <a:ext cx="6556603" cy="769441"/>
          </a:xfrm>
          <a:prstGeom prst="rect">
            <a:avLst/>
          </a:prstGeom>
          <a:noFill/>
        </p:spPr>
        <p:txBody>
          <a:bodyPr wrap="none">
            <a:spAutoFit/>
          </a:bodyPr>
          <a:lstStyle/>
          <a:p>
            <a:pPr algn="ctr">
              <a:defRPr>
                <a:latin typeface="Cambria"/>
              </a:defRPr>
            </a:pPr>
            <a:r>
              <a:rPr lang="pl-PL" sz="4400" dirty="0">
                <a:solidFill>
                  <a:srgbClr val="FFFFFF"/>
                </a:solidFill>
              </a:rPr>
              <a:t>L</a:t>
            </a:r>
            <a:r>
              <a:rPr sz="3200" dirty="0">
                <a:solidFill>
                  <a:srgbClr val="FFFFFF"/>
                </a:solidFill>
              </a:rPr>
              <a:t>INKING NUMBER, TWIST, WRITHE</a:t>
            </a:r>
          </a:p>
        </p:txBody>
      </p:sp>
      <p:sp>
        <p:nvSpPr>
          <p:cNvPr id="44" name="Dowolny kształt 43">
            <a:extLst>
              <a:ext uri="{FF2B5EF4-FFF2-40B4-BE49-F238E27FC236}">
                <a16:creationId xmlns:a16="http://schemas.microsoft.com/office/drawing/2014/main" id="{3FF0A61C-BB7E-757A-82D3-5C837A54CBEF}"/>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45" name="Grupa 44">
            <a:extLst>
              <a:ext uri="{FF2B5EF4-FFF2-40B4-BE49-F238E27FC236}">
                <a16:creationId xmlns:a16="http://schemas.microsoft.com/office/drawing/2014/main" id="{32F78DDE-D5EB-B76D-25D3-1553B6D1BA35}"/>
              </a:ext>
            </a:extLst>
          </p:cNvPr>
          <p:cNvGrpSpPr/>
          <p:nvPr/>
        </p:nvGrpSpPr>
        <p:grpSpPr>
          <a:xfrm>
            <a:off x="111699" y="4401159"/>
            <a:ext cx="622919" cy="612000"/>
            <a:chOff x="91167" y="4413936"/>
            <a:chExt cx="622919" cy="612000"/>
          </a:xfrm>
        </p:grpSpPr>
        <p:sp>
          <p:nvSpPr>
            <p:cNvPr id="46" name="Owal 45">
              <a:extLst>
                <a:ext uri="{FF2B5EF4-FFF2-40B4-BE49-F238E27FC236}">
                  <a16:creationId xmlns:a16="http://schemas.microsoft.com/office/drawing/2014/main" id="{28CB2CB3-0C7E-2887-E927-33E6980D5A20}"/>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47" name="Grafika 46" descr="Wyjście z wypełnieniem pełnym">
              <a:extLst>
                <a:ext uri="{FF2B5EF4-FFF2-40B4-BE49-F238E27FC236}">
                  <a16:creationId xmlns:a16="http://schemas.microsoft.com/office/drawing/2014/main" id="{700AE1EA-B1B9-2BBE-8BCD-5C1E51A4BA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48" name="Grupa 47">
            <a:extLst>
              <a:ext uri="{FF2B5EF4-FFF2-40B4-BE49-F238E27FC236}">
                <a16:creationId xmlns:a16="http://schemas.microsoft.com/office/drawing/2014/main" id="{B9B50800-83A9-3CD1-D6DE-FA2FF9F32D91}"/>
              </a:ext>
            </a:extLst>
          </p:cNvPr>
          <p:cNvGrpSpPr/>
          <p:nvPr/>
        </p:nvGrpSpPr>
        <p:grpSpPr>
          <a:xfrm>
            <a:off x="161746" y="1835521"/>
            <a:ext cx="612000" cy="612000"/>
            <a:chOff x="652186" y="1835521"/>
            <a:chExt cx="612000" cy="612000"/>
          </a:xfrm>
        </p:grpSpPr>
        <p:sp>
          <p:nvSpPr>
            <p:cNvPr id="49" name="Owal 48">
              <a:extLst>
                <a:ext uri="{FF2B5EF4-FFF2-40B4-BE49-F238E27FC236}">
                  <a16:creationId xmlns:a16="http://schemas.microsoft.com/office/drawing/2014/main" id="{256BE8C0-DA49-6AD4-E380-DC6E216855C6}"/>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0" name="Grafika 49" descr="Mikroskop z wypełnieniem pełnym">
              <a:extLst>
                <a:ext uri="{FF2B5EF4-FFF2-40B4-BE49-F238E27FC236}">
                  <a16:creationId xmlns:a16="http://schemas.microsoft.com/office/drawing/2014/main" id="{F078E822-93B0-CD02-60CD-2FFA01D863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51" name="Grupa 50">
            <a:extLst>
              <a:ext uri="{FF2B5EF4-FFF2-40B4-BE49-F238E27FC236}">
                <a16:creationId xmlns:a16="http://schemas.microsoft.com/office/drawing/2014/main" id="{FE3D2B58-3FAA-33E0-781B-2533A4C00532}"/>
              </a:ext>
            </a:extLst>
          </p:cNvPr>
          <p:cNvGrpSpPr/>
          <p:nvPr/>
        </p:nvGrpSpPr>
        <p:grpSpPr>
          <a:xfrm>
            <a:off x="108750" y="975063"/>
            <a:ext cx="612000" cy="612000"/>
            <a:chOff x="599190" y="975063"/>
            <a:chExt cx="612000" cy="612000"/>
          </a:xfrm>
        </p:grpSpPr>
        <p:sp>
          <p:nvSpPr>
            <p:cNvPr id="52" name="Owal 51">
              <a:extLst>
                <a:ext uri="{FF2B5EF4-FFF2-40B4-BE49-F238E27FC236}">
                  <a16:creationId xmlns:a16="http://schemas.microsoft.com/office/drawing/2014/main" id="{10F638F7-2242-B742-88CC-78E1E6F4DB6F}"/>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3" name="Grafika 52" descr="DNA z wypełnieniem pełnym">
              <a:extLst>
                <a:ext uri="{FF2B5EF4-FFF2-40B4-BE49-F238E27FC236}">
                  <a16:creationId xmlns:a16="http://schemas.microsoft.com/office/drawing/2014/main" id="{59974498-612F-54BD-4F15-54C1DEE5BB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54" name="Grupa 53">
            <a:extLst>
              <a:ext uri="{FF2B5EF4-FFF2-40B4-BE49-F238E27FC236}">
                <a16:creationId xmlns:a16="http://schemas.microsoft.com/office/drawing/2014/main" id="{AEC11A08-A659-0B83-AA7F-6F36563282D9}"/>
              </a:ext>
            </a:extLst>
          </p:cNvPr>
          <p:cNvGrpSpPr/>
          <p:nvPr/>
        </p:nvGrpSpPr>
        <p:grpSpPr>
          <a:xfrm>
            <a:off x="133988" y="2695979"/>
            <a:ext cx="612000" cy="612000"/>
            <a:chOff x="624428" y="2695979"/>
            <a:chExt cx="612000" cy="612000"/>
          </a:xfrm>
        </p:grpSpPr>
        <p:sp>
          <p:nvSpPr>
            <p:cNvPr id="55" name="Owal 54">
              <a:extLst>
                <a:ext uri="{FF2B5EF4-FFF2-40B4-BE49-F238E27FC236}">
                  <a16:creationId xmlns:a16="http://schemas.microsoft.com/office/drawing/2014/main" id="{6110C3F2-FC2D-5B68-D0C1-688DD273C5CF}"/>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6" name="Grafika 55" descr="Sieć z wypełnieniem pełnym">
              <a:extLst>
                <a:ext uri="{FF2B5EF4-FFF2-40B4-BE49-F238E27FC236}">
                  <a16:creationId xmlns:a16="http://schemas.microsoft.com/office/drawing/2014/main" id="{77D7AEF6-87D2-4649-ECCB-47997C9608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57" name="Grupa 56">
            <a:extLst>
              <a:ext uri="{FF2B5EF4-FFF2-40B4-BE49-F238E27FC236}">
                <a16:creationId xmlns:a16="http://schemas.microsoft.com/office/drawing/2014/main" id="{D9436F30-387D-1460-18AC-E4B7393C9174}"/>
              </a:ext>
            </a:extLst>
          </p:cNvPr>
          <p:cNvGrpSpPr/>
          <p:nvPr/>
        </p:nvGrpSpPr>
        <p:grpSpPr>
          <a:xfrm>
            <a:off x="108750" y="3556437"/>
            <a:ext cx="612000" cy="612000"/>
            <a:chOff x="599190" y="3556437"/>
            <a:chExt cx="612000" cy="612000"/>
          </a:xfrm>
        </p:grpSpPr>
        <p:sp>
          <p:nvSpPr>
            <p:cNvPr id="58" name="Owal 57">
              <a:extLst>
                <a:ext uri="{FF2B5EF4-FFF2-40B4-BE49-F238E27FC236}">
                  <a16:creationId xmlns:a16="http://schemas.microsoft.com/office/drawing/2014/main" id="{A7522B1C-4157-1B24-A07C-4DBD618ED7DB}"/>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9" name="Grafika 58" descr="bakteria z wypełnieniem pełnym">
              <a:extLst>
                <a:ext uri="{FF2B5EF4-FFF2-40B4-BE49-F238E27FC236}">
                  <a16:creationId xmlns:a16="http://schemas.microsoft.com/office/drawing/2014/main" id="{84BCD6DB-EC8E-B1E4-68ED-B1BB7057F6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60" name="Grupa 59">
            <a:extLst>
              <a:ext uri="{FF2B5EF4-FFF2-40B4-BE49-F238E27FC236}">
                <a16:creationId xmlns:a16="http://schemas.microsoft.com/office/drawing/2014/main" id="{9469EA2C-3422-62AD-DBEF-9F6B7E95FE66}"/>
              </a:ext>
            </a:extLst>
          </p:cNvPr>
          <p:cNvGrpSpPr/>
          <p:nvPr/>
        </p:nvGrpSpPr>
        <p:grpSpPr>
          <a:xfrm>
            <a:off x="596620" y="114605"/>
            <a:ext cx="612000" cy="612000"/>
            <a:chOff x="596620" y="114605"/>
            <a:chExt cx="612000" cy="612000"/>
          </a:xfrm>
        </p:grpSpPr>
        <p:sp>
          <p:nvSpPr>
            <p:cNvPr id="61" name="Owal 60">
              <a:extLst>
                <a:ext uri="{FF2B5EF4-FFF2-40B4-BE49-F238E27FC236}">
                  <a16:creationId xmlns:a16="http://schemas.microsoft.com/office/drawing/2014/main" id="{7BE53E7A-4D69-C123-9107-D8B410210377}"/>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2" name="Grafika 61" descr="Węzeł z wypełnieniem pełnym">
              <a:extLst>
                <a:ext uri="{FF2B5EF4-FFF2-40B4-BE49-F238E27FC236}">
                  <a16:creationId xmlns:a16="http://schemas.microsoft.com/office/drawing/2014/main" id="{629EA7DB-56F2-673A-BA4F-E45FC2EB50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4" name="Obraz 3" descr="Obraz zawierający tekst, Czcionka, biały, linia&#10;&#10;Zawartość wygenerowana przez AI może być niepoprawna.">
            <a:extLst>
              <a:ext uri="{FF2B5EF4-FFF2-40B4-BE49-F238E27FC236}">
                <a16:creationId xmlns:a16="http://schemas.microsoft.com/office/drawing/2014/main" id="{70F3DA9A-CD10-A9CE-9EE7-64E78E9EA9EE}"/>
              </a:ext>
            </a:extLst>
          </p:cNvPr>
          <p:cNvPicPr>
            <a:picLocks noChangeAspect="1"/>
          </p:cNvPicPr>
          <p:nvPr/>
        </p:nvPicPr>
        <p:blipFill>
          <a:blip r:embed="rId14"/>
          <a:stretch>
            <a:fillRect/>
          </a:stretch>
        </p:blipFill>
        <p:spPr>
          <a:xfrm>
            <a:off x="1335201" y="1152979"/>
            <a:ext cx="6972300" cy="1727200"/>
          </a:xfrm>
          <a:prstGeom prst="rect">
            <a:avLst/>
          </a:prstGeom>
        </p:spPr>
      </p:pic>
      <p:pic>
        <p:nvPicPr>
          <p:cNvPr id="8" name="Obraz 7">
            <a:extLst>
              <a:ext uri="{FF2B5EF4-FFF2-40B4-BE49-F238E27FC236}">
                <a16:creationId xmlns:a16="http://schemas.microsoft.com/office/drawing/2014/main" id="{2524B781-8C24-D768-7824-780F672045AB}"/>
              </a:ext>
            </a:extLst>
          </p:cNvPr>
          <p:cNvPicPr>
            <a:picLocks noChangeAspect="1"/>
          </p:cNvPicPr>
          <p:nvPr/>
        </p:nvPicPr>
        <p:blipFill>
          <a:blip r:embed="rId15"/>
          <a:stretch>
            <a:fillRect/>
          </a:stretch>
        </p:blipFill>
        <p:spPr>
          <a:xfrm>
            <a:off x="1142999" y="3523630"/>
            <a:ext cx="7772400" cy="877529"/>
          </a:xfrm>
          <a:prstGeom prst="rect">
            <a:avLst/>
          </a:prstGeom>
        </p:spPr>
      </p:pic>
    </p:spTree>
    <p:extLst>
      <p:ext uri="{BB962C8B-B14F-4D97-AF65-F5344CB8AC3E}">
        <p14:creationId xmlns:p14="http://schemas.microsoft.com/office/powerpoint/2010/main" val="1530055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a:extLst>
            <a:ext uri="{FF2B5EF4-FFF2-40B4-BE49-F238E27FC236}">
              <a16:creationId xmlns:a16="http://schemas.microsoft.com/office/drawing/2014/main" id="{C045A3A9-5D06-A06F-CE77-42E29C69B7FA}"/>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102A9A9A-A579-B085-3792-C7EBA7480D4C}"/>
              </a:ext>
            </a:extLst>
          </p:cNvPr>
          <p:cNvSpPr txBox="1"/>
          <p:nvPr/>
        </p:nvSpPr>
        <p:spPr>
          <a:xfrm>
            <a:off x="1750898" y="182880"/>
            <a:ext cx="6556603" cy="769441"/>
          </a:xfrm>
          <a:prstGeom prst="rect">
            <a:avLst/>
          </a:prstGeom>
          <a:noFill/>
        </p:spPr>
        <p:txBody>
          <a:bodyPr wrap="none">
            <a:spAutoFit/>
          </a:bodyPr>
          <a:lstStyle/>
          <a:p>
            <a:pPr algn="ctr">
              <a:defRPr>
                <a:latin typeface="Cambria"/>
              </a:defRPr>
            </a:pPr>
            <a:r>
              <a:rPr lang="pl-PL" sz="4400" dirty="0">
                <a:solidFill>
                  <a:srgbClr val="FFFFFF"/>
                </a:solidFill>
              </a:rPr>
              <a:t>L</a:t>
            </a:r>
            <a:r>
              <a:rPr sz="3200" dirty="0">
                <a:solidFill>
                  <a:srgbClr val="FFFFFF"/>
                </a:solidFill>
              </a:rPr>
              <a:t>INKING NUMBER, TWIST, WRITHE</a:t>
            </a:r>
          </a:p>
        </p:txBody>
      </p:sp>
      <p:sp>
        <p:nvSpPr>
          <p:cNvPr id="44" name="Dowolny kształt 43">
            <a:extLst>
              <a:ext uri="{FF2B5EF4-FFF2-40B4-BE49-F238E27FC236}">
                <a16:creationId xmlns:a16="http://schemas.microsoft.com/office/drawing/2014/main" id="{7F75DE54-D303-310C-BF7F-69EC2257219C}"/>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45" name="Grupa 44">
            <a:extLst>
              <a:ext uri="{FF2B5EF4-FFF2-40B4-BE49-F238E27FC236}">
                <a16:creationId xmlns:a16="http://schemas.microsoft.com/office/drawing/2014/main" id="{8F31FB4B-E64A-E1B7-5530-C712D4ACA372}"/>
              </a:ext>
            </a:extLst>
          </p:cNvPr>
          <p:cNvGrpSpPr/>
          <p:nvPr/>
        </p:nvGrpSpPr>
        <p:grpSpPr>
          <a:xfrm>
            <a:off x="111699" y="4401159"/>
            <a:ext cx="622919" cy="612000"/>
            <a:chOff x="91167" y="4413936"/>
            <a:chExt cx="622919" cy="612000"/>
          </a:xfrm>
        </p:grpSpPr>
        <p:sp>
          <p:nvSpPr>
            <p:cNvPr id="46" name="Owal 45">
              <a:extLst>
                <a:ext uri="{FF2B5EF4-FFF2-40B4-BE49-F238E27FC236}">
                  <a16:creationId xmlns:a16="http://schemas.microsoft.com/office/drawing/2014/main" id="{AC3BA73D-1A0F-CCF1-5825-17C8263234C2}"/>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47" name="Grafika 46" descr="Wyjście z wypełnieniem pełnym">
              <a:extLst>
                <a:ext uri="{FF2B5EF4-FFF2-40B4-BE49-F238E27FC236}">
                  <a16:creationId xmlns:a16="http://schemas.microsoft.com/office/drawing/2014/main" id="{9C00D8E4-3EE9-6005-C1F5-C17150915C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48" name="Grupa 47">
            <a:extLst>
              <a:ext uri="{FF2B5EF4-FFF2-40B4-BE49-F238E27FC236}">
                <a16:creationId xmlns:a16="http://schemas.microsoft.com/office/drawing/2014/main" id="{E04E3FF8-1327-9481-F0DD-3357060C3586}"/>
              </a:ext>
            </a:extLst>
          </p:cNvPr>
          <p:cNvGrpSpPr/>
          <p:nvPr/>
        </p:nvGrpSpPr>
        <p:grpSpPr>
          <a:xfrm>
            <a:off x="161746" y="1835521"/>
            <a:ext cx="612000" cy="612000"/>
            <a:chOff x="652186" y="1835521"/>
            <a:chExt cx="612000" cy="612000"/>
          </a:xfrm>
        </p:grpSpPr>
        <p:sp>
          <p:nvSpPr>
            <p:cNvPr id="49" name="Owal 48">
              <a:extLst>
                <a:ext uri="{FF2B5EF4-FFF2-40B4-BE49-F238E27FC236}">
                  <a16:creationId xmlns:a16="http://schemas.microsoft.com/office/drawing/2014/main" id="{8302E047-5B2B-7B28-2019-F2BF39AE1D96}"/>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0" name="Grafika 49" descr="Mikroskop z wypełnieniem pełnym">
              <a:extLst>
                <a:ext uri="{FF2B5EF4-FFF2-40B4-BE49-F238E27FC236}">
                  <a16:creationId xmlns:a16="http://schemas.microsoft.com/office/drawing/2014/main" id="{40BE8A0E-0F70-CD27-6C37-AF37CCB6AF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51" name="Grupa 50">
            <a:extLst>
              <a:ext uri="{FF2B5EF4-FFF2-40B4-BE49-F238E27FC236}">
                <a16:creationId xmlns:a16="http://schemas.microsoft.com/office/drawing/2014/main" id="{83822FC1-8477-2AD3-1010-9597B3D42622}"/>
              </a:ext>
            </a:extLst>
          </p:cNvPr>
          <p:cNvGrpSpPr/>
          <p:nvPr/>
        </p:nvGrpSpPr>
        <p:grpSpPr>
          <a:xfrm>
            <a:off x="108750" y="975063"/>
            <a:ext cx="612000" cy="612000"/>
            <a:chOff x="599190" y="975063"/>
            <a:chExt cx="612000" cy="612000"/>
          </a:xfrm>
        </p:grpSpPr>
        <p:sp>
          <p:nvSpPr>
            <p:cNvPr id="52" name="Owal 51">
              <a:extLst>
                <a:ext uri="{FF2B5EF4-FFF2-40B4-BE49-F238E27FC236}">
                  <a16:creationId xmlns:a16="http://schemas.microsoft.com/office/drawing/2014/main" id="{AB555433-1FA5-C0B0-F77C-E34079451EC3}"/>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3" name="Grafika 52" descr="DNA z wypełnieniem pełnym">
              <a:extLst>
                <a:ext uri="{FF2B5EF4-FFF2-40B4-BE49-F238E27FC236}">
                  <a16:creationId xmlns:a16="http://schemas.microsoft.com/office/drawing/2014/main" id="{D2E875F9-C981-19CA-F6DC-11969D242D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54" name="Grupa 53">
            <a:extLst>
              <a:ext uri="{FF2B5EF4-FFF2-40B4-BE49-F238E27FC236}">
                <a16:creationId xmlns:a16="http://schemas.microsoft.com/office/drawing/2014/main" id="{5BABBFEE-1A90-3DAE-B74D-77CADCA26371}"/>
              </a:ext>
            </a:extLst>
          </p:cNvPr>
          <p:cNvGrpSpPr/>
          <p:nvPr/>
        </p:nvGrpSpPr>
        <p:grpSpPr>
          <a:xfrm>
            <a:off x="133988" y="2695979"/>
            <a:ext cx="612000" cy="612000"/>
            <a:chOff x="624428" y="2695979"/>
            <a:chExt cx="612000" cy="612000"/>
          </a:xfrm>
        </p:grpSpPr>
        <p:sp>
          <p:nvSpPr>
            <p:cNvPr id="55" name="Owal 54">
              <a:extLst>
                <a:ext uri="{FF2B5EF4-FFF2-40B4-BE49-F238E27FC236}">
                  <a16:creationId xmlns:a16="http://schemas.microsoft.com/office/drawing/2014/main" id="{7CBD3BC6-F0F2-1654-C940-582DC705B307}"/>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6" name="Grafika 55" descr="Sieć z wypełnieniem pełnym">
              <a:extLst>
                <a:ext uri="{FF2B5EF4-FFF2-40B4-BE49-F238E27FC236}">
                  <a16:creationId xmlns:a16="http://schemas.microsoft.com/office/drawing/2014/main" id="{F356DDC1-5746-6D3E-69CE-02AA77A75E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57" name="Grupa 56">
            <a:extLst>
              <a:ext uri="{FF2B5EF4-FFF2-40B4-BE49-F238E27FC236}">
                <a16:creationId xmlns:a16="http://schemas.microsoft.com/office/drawing/2014/main" id="{635672E3-1202-68C6-090E-3D192756B628}"/>
              </a:ext>
            </a:extLst>
          </p:cNvPr>
          <p:cNvGrpSpPr/>
          <p:nvPr/>
        </p:nvGrpSpPr>
        <p:grpSpPr>
          <a:xfrm>
            <a:off x="108750" y="3556437"/>
            <a:ext cx="612000" cy="612000"/>
            <a:chOff x="599190" y="3556437"/>
            <a:chExt cx="612000" cy="612000"/>
          </a:xfrm>
        </p:grpSpPr>
        <p:sp>
          <p:nvSpPr>
            <p:cNvPr id="58" name="Owal 57">
              <a:extLst>
                <a:ext uri="{FF2B5EF4-FFF2-40B4-BE49-F238E27FC236}">
                  <a16:creationId xmlns:a16="http://schemas.microsoft.com/office/drawing/2014/main" id="{5FA8DF9D-7558-EDB1-A09A-5CD2E1A9B3A0}"/>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9" name="Grafika 58" descr="bakteria z wypełnieniem pełnym">
              <a:extLst>
                <a:ext uri="{FF2B5EF4-FFF2-40B4-BE49-F238E27FC236}">
                  <a16:creationId xmlns:a16="http://schemas.microsoft.com/office/drawing/2014/main" id="{2287A451-5441-34A2-6D52-577516A10B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60" name="Grupa 59">
            <a:extLst>
              <a:ext uri="{FF2B5EF4-FFF2-40B4-BE49-F238E27FC236}">
                <a16:creationId xmlns:a16="http://schemas.microsoft.com/office/drawing/2014/main" id="{3952D4B5-7052-993A-7F8F-D65A49885FFC}"/>
              </a:ext>
            </a:extLst>
          </p:cNvPr>
          <p:cNvGrpSpPr/>
          <p:nvPr/>
        </p:nvGrpSpPr>
        <p:grpSpPr>
          <a:xfrm>
            <a:off x="596620" y="114605"/>
            <a:ext cx="612000" cy="612000"/>
            <a:chOff x="596620" y="114605"/>
            <a:chExt cx="612000" cy="612000"/>
          </a:xfrm>
        </p:grpSpPr>
        <p:sp>
          <p:nvSpPr>
            <p:cNvPr id="61" name="Owal 60">
              <a:extLst>
                <a:ext uri="{FF2B5EF4-FFF2-40B4-BE49-F238E27FC236}">
                  <a16:creationId xmlns:a16="http://schemas.microsoft.com/office/drawing/2014/main" id="{CB97645D-0C38-6444-4D6B-FCFA87BB0852}"/>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2" name="Grafika 61" descr="Węzeł z wypełnieniem pełnym">
              <a:extLst>
                <a:ext uri="{FF2B5EF4-FFF2-40B4-BE49-F238E27FC236}">
                  <a16:creationId xmlns:a16="http://schemas.microsoft.com/office/drawing/2014/main" id="{CB580F49-5CB1-759E-D54B-E9F866EC114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8194" name="Picture 2" descr="PPT - CHAPTER 24 Genes and Chromosomes PowerPoint Presentation, free ...">
            <a:extLst>
              <a:ext uri="{FF2B5EF4-FFF2-40B4-BE49-F238E27FC236}">
                <a16:creationId xmlns:a16="http://schemas.microsoft.com/office/drawing/2014/main" id="{33211607-E970-522F-ADC4-9E4AD875ACD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42752" b="11323"/>
          <a:stretch>
            <a:fillRect/>
          </a:stretch>
        </p:blipFill>
        <p:spPr bwMode="auto">
          <a:xfrm>
            <a:off x="1449501" y="975063"/>
            <a:ext cx="68580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5" name="Obraz 4" descr="Obraz zawierający tekst, Czcionka, linia, biały&#10;&#10;Zawartość wygenerowana przez AI może być niepoprawna.">
            <a:extLst>
              <a:ext uri="{FF2B5EF4-FFF2-40B4-BE49-F238E27FC236}">
                <a16:creationId xmlns:a16="http://schemas.microsoft.com/office/drawing/2014/main" id="{45A9AAAF-00E2-CB64-162A-69B4DCA7D0EB}"/>
              </a:ext>
            </a:extLst>
          </p:cNvPr>
          <p:cNvPicPr>
            <a:picLocks noChangeAspect="1"/>
          </p:cNvPicPr>
          <p:nvPr/>
        </p:nvPicPr>
        <p:blipFill>
          <a:blip r:embed="rId15"/>
          <a:stretch>
            <a:fillRect/>
          </a:stretch>
        </p:blipFill>
        <p:spPr>
          <a:xfrm>
            <a:off x="1172620" y="3724839"/>
            <a:ext cx="3855379" cy="927100"/>
          </a:xfrm>
          <a:prstGeom prst="rect">
            <a:avLst/>
          </a:prstGeom>
        </p:spPr>
      </p:pic>
      <p:pic>
        <p:nvPicPr>
          <p:cNvPr id="7" name="Obraz 6" descr="Obraz zawierający Czcionka, pismo odręczne, biały, tekst&#10;&#10;Zawartość wygenerowana przez AI może być niepoprawna.">
            <a:extLst>
              <a:ext uri="{FF2B5EF4-FFF2-40B4-BE49-F238E27FC236}">
                <a16:creationId xmlns:a16="http://schemas.microsoft.com/office/drawing/2014/main" id="{0BE015F3-E81F-5692-7FB7-2A5952A329FF}"/>
              </a:ext>
            </a:extLst>
          </p:cNvPr>
          <p:cNvPicPr>
            <a:picLocks noChangeAspect="1"/>
          </p:cNvPicPr>
          <p:nvPr/>
        </p:nvPicPr>
        <p:blipFill>
          <a:blip r:embed="rId16"/>
          <a:stretch>
            <a:fillRect/>
          </a:stretch>
        </p:blipFill>
        <p:spPr>
          <a:xfrm>
            <a:off x="5227744" y="3704887"/>
            <a:ext cx="3619500" cy="927100"/>
          </a:xfrm>
          <a:prstGeom prst="rect">
            <a:avLst/>
          </a:prstGeom>
        </p:spPr>
      </p:pic>
    </p:spTree>
    <p:extLst>
      <p:ext uri="{BB962C8B-B14F-4D97-AF65-F5344CB8AC3E}">
        <p14:creationId xmlns:p14="http://schemas.microsoft.com/office/powerpoint/2010/main" val="883623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a:extLst>
            <a:ext uri="{FF2B5EF4-FFF2-40B4-BE49-F238E27FC236}">
              <a16:creationId xmlns:a16="http://schemas.microsoft.com/office/drawing/2014/main" id="{03B6B0F2-9F6B-0AC6-0C74-C96D3A940CD9}"/>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26DFFA21-4142-0F90-38E3-A21E6297E5AE}"/>
              </a:ext>
            </a:extLst>
          </p:cNvPr>
          <p:cNvSpPr txBox="1"/>
          <p:nvPr/>
        </p:nvSpPr>
        <p:spPr>
          <a:xfrm>
            <a:off x="1750898" y="182880"/>
            <a:ext cx="6556603" cy="769441"/>
          </a:xfrm>
          <a:prstGeom prst="rect">
            <a:avLst/>
          </a:prstGeom>
          <a:noFill/>
        </p:spPr>
        <p:txBody>
          <a:bodyPr wrap="none">
            <a:spAutoFit/>
          </a:bodyPr>
          <a:lstStyle/>
          <a:p>
            <a:pPr algn="ctr">
              <a:defRPr>
                <a:latin typeface="Cambria"/>
              </a:defRPr>
            </a:pPr>
            <a:r>
              <a:rPr lang="pl-PL" sz="4400" dirty="0">
                <a:solidFill>
                  <a:srgbClr val="FFFFFF"/>
                </a:solidFill>
              </a:rPr>
              <a:t>L</a:t>
            </a:r>
            <a:r>
              <a:rPr sz="3200" dirty="0">
                <a:solidFill>
                  <a:srgbClr val="FFFFFF"/>
                </a:solidFill>
              </a:rPr>
              <a:t>INKING NUMBER, TWIST, WRITHE</a:t>
            </a:r>
          </a:p>
        </p:txBody>
      </p:sp>
      <p:sp>
        <p:nvSpPr>
          <p:cNvPr id="44" name="Dowolny kształt 43">
            <a:extLst>
              <a:ext uri="{FF2B5EF4-FFF2-40B4-BE49-F238E27FC236}">
                <a16:creationId xmlns:a16="http://schemas.microsoft.com/office/drawing/2014/main" id="{4DA6B840-C289-AB23-043E-5D7D3CED6979}"/>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45" name="Grupa 44">
            <a:extLst>
              <a:ext uri="{FF2B5EF4-FFF2-40B4-BE49-F238E27FC236}">
                <a16:creationId xmlns:a16="http://schemas.microsoft.com/office/drawing/2014/main" id="{AB82CE07-4692-9CAD-82EE-11F4E3D97919}"/>
              </a:ext>
            </a:extLst>
          </p:cNvPr>
          <p:cNvGrpSpPr/>
          <p:nvPr/>
        </p:nvGrpSpPr>
        <p:grpSpPr>
          <a:xfrm>
            <a:off x="111699" y="4401159"/>
            <a:ext cx="622919" cy="612000"/>
            <a:chOff x="91167" y="4413936"/>
            <a:chExt cx="622919" cy="612000"/>
          </a:xfrm>
        </p:grpSpPr>
        <p:sp>
          <p:nvSpPr>
            <p:cNvPr id="46" name="Owal 45">
              <a:extLst>
                <a:ext uri="{FF2B5EF4-FFF2-40B4-BE49-F238E27FC236}">
                  <a16:creationId xmlns:a16="http://schemas.microsoft.com/office/drawing/2014/main" id="{9C63CFDE-E9DF-975E-51BE-CEFB99CED308}"/>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47" name="Grafika 46" descr="Wyjście z wypełnieniem pełnym">
              <a:extLst>
                <a:ext uri="{FF2B5EF4-FFF2-40B4-BE49-F238E27FC236}">
                  <a16:creationId xmlns:a16="http://schemas.microsoft.com/office/drawing/2014/main" id="{981A5C16-667E-2BE6-7ED4-68F3BF2D3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48" name="Grupa 47">
            <a:extLst>
              <a:ext uri="{FF2B5EF4-FFF2-40B4-BE49-F238E27FC236}">
                <a16:creationId xmlns:a16="http://schemas.microsoft.com/office/drawing/2014/main" id="{E8D0E7DD-CA4F-985C-3D2E-633CF8C28269}"/>
              </a:ext>
            </a:extLst>
          </p:cNvPr>
          <p:cNvGrpSpPr/>
          <p:nvPr/>
        </p:nvGrpSpPr>
        <p:grpSpPr>
          <a:xfrm>
            <a:off x="161746" y="1835521"/>
            <a:ext cx="612000" cy="612000"/>
            <a:chOff x="652186" y="1835521"/>
            <a:chExt cx="612000" cy="612000"/>
          </a:xfrm>
        </p:grpSpPr>
        <p:sp>
          <p:nvSpPr>
            <p:cNvPr id="49" name="Owal 48">
              <a:extLst>
                <a:ext uri="{FF2B5EF4-FFF2-40B4-BE49-F238E27FC236}">
                  <a16:creationId xmlns:a16="http://schemas.microsoft.com/office/drawing/2014/main" id="{C63BEA9B-04E3-AEE4-2D3D-985F4DEA8CCE}"/>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0" name="Grafika 49" descr="Mikroskop z wypełnieniem pełnym">
              <a:extLst>
                <a:ext uri="{FF2B5EF4-FFF2-40B4-BE49-F238E27FC236}">
                  <a16:creationId xmlns:a16="http://schemas.microsoft.com/office/drawing/2014/main" id="{6F6FB2DE-CC55-DFD0-03B3-DDABA5C4E2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51" name="Grupa 50">
            <a:extLst>
              <a:ext uri="{FF2B5EF4-FFF2-40B4-BE49-F238E27FC236}">
                <a16:creationId xmlns:a16="http://schemas.microsoft.com/office/drawing/2014/main" id="{F3FD43C2-73AB-679A-C189-F03BAA65ED1E}"/>
              </a:ext>
            </a:extLst>
          </p:cNvPr>
          <p:cNvGrpSpPr/>
          <p:nvPr/>
        </p:nvGrpSpPr>
        <p:grpSpPr>
          <a:xfrm>
            <a:off x="108750" y="975063"/>
            <a:ext cx="612000" cy="612000"/>
            <a:chOff x="599190" y="975063"/>
            <a:chExt cx="612000" cy="612000"/>
          </a:xfrm>
        </p:grpSpPr>
        <p:sp>
          <p:nvSpPr>
            <p:cNvPr id="52" name="Owal 51">
              <a:extLst>
                <a:ext uri="{FF2B5EF4-FFF2-40B4-BE49-F238E27FC236}">
                  <a16:creationId xmlns:a16="http://schemas.microsoft.com/office/drawing/2014/main" id="{CC144420-5A25-A963-4C70-7FF546FD8279}"/>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3" name="Grafika 52" descr="DNA z wypełnieniem pełnym">
              <a:extLst>
                <a:ext uri="{FF2B5EF4-FFF2-40B4-BE49-F238E27FC236}">
                  <a16:creationId xmlns:a16="http://schemas.microsoft.com/office/drawing/2014/main" id="{9A424320-81C1-ED57-11E7-3F496C604C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54" name="Grupa 53">
            <a:extLst>
              <a:ext uri="{FF2B5EF4-FFF2-40B4-BE49-F238E27FC236}">
                <a16:creationId xmlns:a16="http://schemas.microsoft.com/office/drawing/2014/main" id="{B40C674F-910A-7387-BEE5-D92A06B0C96D}"/>
              </a:ext>
            </a:extLst>
          </p:cNvPr>
          <p:cNvGrpSpPr/>
          <p:nvPr/>
        </p:nvGrpSpPr>
        <p:grpSpPr>
          <a:xfrm>
            <a:off x="133988" y="2695979"/>
            <a:ext cx="612000" cy="612000"/>
            <a:chOff x="624428" y="2695979"/>
            <a:chExt cx="612000" cy="612000"/>
          </a:xfrm>
        </p:grpSpPr>
        <p:sp>
          <p:nvSpPr>
            <p:cNvPr id="55" name="Owal 54">
              <a:extLst>
                <a:ext uri="{FF2B5EF4-FFF2-40B4-BE49-F238E27FC236}">
                  <a16:creationId xmlns:a16="http://schemas.microsoft.com/office/drawing/2014/main" id="{EC25A21E-FFFB-5AC4-8D83-42BB900CA1E1}"/>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6" name="Grafika 55" descr="Sieć z wypełnieniem pełnym">
              <a:extLst>
                <a:ext uri="{FF2B5EF4-FFF2-40B4-BE49-F238E27FC236}">
                  <a16:creationId xmlns:a16="http://schemas.microsoft.com/office/drawing/2014/main" id="{ED4D6AB0-523D-3E12-2059-A5A05FBCB7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57" name="Grupa 56">
            <a:extLst>
              <a:ext uri="{FF2B5EF4-FFF2-40B4-BE49-F238E27FC236}">
                <a16:creationId xmlns:a16="http://schemas.microsoft.com/office/drawing/2014/main" id="{08F643B7-8F89-D580-811C-A08B54FC76FC}"/>
              </a:ext>
            </a:extLst>
          </p:cNvPr>
          <p:cNvGrpSpPr/>
          <p:nvPr/>
        </p:nvGrpSpPr>
        <p:grpSpPr>
          <a:xfrm>
            <a:off x="108750" y="3556437"/>
            <a:ext cx="612000" cy="612000"/>
            <a:chOff x="599190" y="3556437"/>
            <a:chExt cx="612000" cy="612000"/>
          </a:xfrm>
        </p:grpSpPr>
        <p:sp>
          <p:nvSpPr>
            <p:cNvPr id="58" name="Owal 57">
              <a:extLst>
                <a:ext uri="{FF2B5EF4-FFF2-40B4-BE49-F238E27FC236}">
                  <a16:creationId xmlns:a16="http://schemas.microsoft.com/office/drawing/2014/main" id="{DAFAD60D-1246-0AC3-0B6C-C635A5A89376}"/>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9" name="Grafika 58" descr="bakteria z wypełnieniem pełnym">
              <a:extLst>
                <a:ext uri="{FF2B5EF4-FFF2-40B4-BE49-F238E27FC236}">
                  <a16:creationId xmlns:a16="http://schemas.microsoft.com/office/drawing/2014/main" id="{894EDCED-DA91-C3F7-2FEF-3B9FDEA868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60" name="Grupa 59">
            <a:extLst>
              <a:ext uri="{FF2B5EF4-FFF2-40B4-BE49-F238E27FC236}">
                <a16:creationId xmlns:a16="http://schemas.microsoft.com/office/drawing/2014/main" id="{5062FD19-810D-0891-EF79-C16F188C0A1B}"/>
              </a:ext>
            </a:extLst>
          </p:cNvPr>
          <p:cNvGrpSpPr/>
          <p:nvPr/>
        </p:nvGrpSpPr>
        <p:grpSpPr>
          <a:xfrm>
            <a:off x="596620" y="114605"/>
            <a:ext cx="612000" cy="612000"/>
            <a:chOff x="596620" y="114605"/>
            <a:chExt cx="612000" cy="612000"/>
          </a:xfrm>
        </p:grpSpPr>
        <p:sp>
          <p:nvSpPr>
            <p:cNvPr id="61" name="Owal 60">
              <a:extLst>
                <a:ext uri="{FF2B5EF4-FFF2-40B4-BE49-F238E27FC236}">
                  <a16:creationId xmlns:a16="http://schemas.microsoft.com/office/drawing/2014/main" id="{526F3807-41F6-CAC4-0D73-6941B9CDD7EB}"/>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2" name="Grafika 61" descr="Węzeł z wypełnieniem pełnym">
              <a:extLst>
                <a:ext uri="{FF2B5EF4-FFF2-40B4-BE49-F238E27FC236}">
                  <a16:creationId xmlns:a16="http://schemas.microsoft.com/office/drawing/2014/main" id="{19C721C6-C487-3B21-0A5C-6FF009E672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4" name="Obraz 3" descr="Obraz zawierający Czcionka, tekst, typografia, biały&#10;&#10;Zawartość wygenerowana przez AI może być niepoprawna.">
            <a:extLst>
              <a:ext uri="{FF2B5EF4-FFF2-40B4-BE49-F238E27FC236}">
                <a16:creationId xmlns:a16="http://schemas.microsoft.com/office/drawing/2014/main" id="{F09D22C5-09F4-7EAE-F2EA-0606D74FAE05}"/>
              </a:ext>
            </a:extLst>
          </p:cNvPr>
          <p:cNvPicPr>
            <a:picLocks noChangeAspect="1"/>
          </p:cNvPicPr>
          <p:nvPr/>
        </p:nvPicPr>
        <p:blipFill>
          <a:blip r:embed="rId14"/>
          <a:stretch>
            <a:fillRect/>
          </a:stretch>
        </p:blipFill>
        <p:spPr>
          <a:xfrm>
            <a:off x="6133987" y="2471568"/>
            <a:ext cx="1955800" cy="520700"/>
          </a:xfrm>
          <a:prstGeom prst="rect">
            <a:avLst/>
          </a:prstGeom>
        </p:spPr>
      </p:pic>
      <p:pic>
        <p:nvPicPr>
          <p:cNvPr id="8" name="Obraz 7" descr="Obraz zawierający krąg, szkic&#10;&#10;Zawartość wygenerowana przez AI może być niepoprawna.">
            <a:extLst>
              <a:ext uri="{FF2B5EF4-FFF2-40B4-BE49-F238E27FC236}">
                <a16:creationId xmlns:a16="http://schemas.microsoft.com/office/drawing/2014/main" id="{816D5C57-4796-6BB8-8D53-60C393EE3E03}"/>
              </a:ext>
            </a:extLst>
          </p:cNvPr>
          <p:cNvPicPr>
            <a:picLocks noChangeAspect="1"/>
          </p:cNvPicPr>
          <p:nvPr/>
        </p:nvPicPr>
        <p:blipFill>
          <a:blip r:embed="rId15"/>
          <a:stretch>
            <a:fillRect/>
          </a:stretch>
        </p:blipFill>
        <p:spPr>
          <a:xfrm>
            <a:off x="1750898" y="1145800"/>
            <a:ext cx="3543463" cy="3561359"/>
          </a:xfrm>
          <a:prstGeom prst="rect">
            <a:avLst/>
          </a:prstGeom>
        </p:spPr>
      </p:pic>
    </p:spTree>
    <p:extLst>
      <p:ext uri="{BB962C8B-B14F-4D97-AF65-F5344CB8AC3E}">
        <p14:creationId xmlns:p14="http://schemas.microsoft.com/office/powerpoint/2010/main" val="3312432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2606101" y="182880"/>
            <a:ext cx="4846198" cy="769441"/>
          </a:xfrm>
          <a:prstGeom prst="rect">
            <a:avLst/>
          </a:prstGeom>
          <a:noFill/>
        </p:spPr>
        <p:txBody>
          <a:bodyPr wrap="none">
            <a:spAutoFit/>
          </a:bodyPr>
          <a:lstStyle/>
          <a:p>
            <a:pPr algn="ctr">
              <a:defRPr>
                <a:latin typeface="Cambria"/>
              </a:defRPr>
            </a:pPr>
            <a:r>
              <a:rPr sz="4400" dirty="0">
                <a:solidFill>
                  <a:srgbClr val="FFFFFF"/>
                </a:solidFill>
              </a:rPr>
              <a:t>K</a:t>
            </a:r>
            <a:r>
              <a:rPr sz="3200" dirty="0">
                <a:solidFill>
                  <a:srgbClr val="FFFFFF"/>
                </a:solidFill>
              </a:rPr>
              <a:t>NOT</a:t>
            </a:r>
            <a:r>
              <a:rPr lang="pl-PL" sz="3200" dirty="0">
                <a:solidFill>
                  <a:srgbClr val="FFFFFF"/>
                </a:solidFill>
              </a:rPr>
              <a:t>S</a:t>
            </a:r>
            <a:r>
              <a:rPr sz="3200" dirty="0">
                <a:solidFill>
                  <a:srgbClr val="FFFFFF"/>
                </a:solidFill>
              </a:rPr>
              <a:t> IN CIRCULAR DNA</a:t>
            </a:r>
          </a:p>
        </p:txBody>
      </p:sp>
      <p:sp>
        <p:nvSpPr>
          <p:cNvPr id="7" name="Dowolny kształt 6">
            <a:extLst>
              <a:ext uri="{FF2B5EF4-FFF2-40B4-BE49-F238E27FC236}">
                <a16:creationId xmlns:a16="http://schemas.microsoft.com/office/drawing/2014/main" id="{FAE32860-FDD8-C2AD-53B3-9B0133E43A81}"/>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4D28CCBD-A28E-7ECA-A566-FE6FF8710F11}"/>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540987F6-5C74-8A95-0CAA-B6D9476A8190}"/>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6B58F188-5C0E-5EE5-22AE-57A259AC6B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EE5F9A22-79A7-D5CF-1B3A-190EF6EC4FB4}"/>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04CC73F2-E2C3-F2DC-6CD2-81C1B803E049}"/>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9C448255-04FC-012E-1073-CF3685685F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BEECBD6D-2767-0C14-6A5D-40D0C09ECA08}"/>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A0186B3B-9ECD-2AFF-652A-80713E3033DC}"/>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314535C3-77CE-F167-C1E0-30720E10D1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D5A04B55-2C84-3DEB-A0F0-B11740F23419}"/>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4521188E-F582-DF21-C27F-31930E264FC8}"/>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FD0DF060-3830-9F9E-E6F0-7AA9383239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08C13C7B-EF77-51B2-46DC-408F7D96B456}"/>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BFBCF9EE-F2B9-C839-5985-1B0B90166A89}"/>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D435E05E-0998-4658-9DEB-656BBDEF2D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930D5D72-1F88-621B-3E4D-54904D5E0337}"/>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C9CF7DE7-C3BA-544F-8E6A-6A472CF17CAE}"/>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A4C44691-38BA-D0FE-863F-3A3F4AF44F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11266" name="Picture 2" descr="PPT - DNA TOPOLOGY: EXPERIMENTS AND ANALYSIS PowerPoint Presentation ...">
            <a:extLst>
              <a:ext uri="{FF2B5EF4-FFF2-40B4-BE49-F238E27FC236}">
                <a16:creationId xmlns:a16="http://schemas.microsoft.com/office/drawing/2014/main" id="{B8FF3832-FAAF-5333-5638-C49DDCA6943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2628" t="21376" r="22769" b="11534"/>
          <a:stretch>
            <a:fillRect/>
          </a:stretch>
        </p:blipFill>
        <p:spPr bwMode="auto">
          <a:xfrm>
            <a:off x="2460171" y="1099456"/>
            <a:ext cx="4212772" cy="34507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a:extLst>
            <a:ext uri="{FF2B5EF4-FFF2-40B4-BE49-F238E27FC236}">
              <a16:creationId xmlns:a16="http://schemas.microsoft.com/office/drawing/2014/main" id="{A476DBB9-34E5-9049-4D06-E9BD923B278A}"/>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B3F63EBC-96C0-481A-0F98-AEBC49253D21}"/>
              </a:ext>
            </a:extLst>
          </p:cNvPr>
          <p:cNvSpPr txBox="1"/>
          <p:nvPr/>
        </p:nvSpPr>
        <p:spPr>
          <a:xfrm>
            <a:off x="2606101" y="182880"/>
            <a:ext cx="4846198" cy="769441"/>
          </a:xfrm>
          <a:prstGeom prst="rect">
            <a:avLst/>
          </a:prstGeom>
          <a:noFill/>
        </p:spPr>
        <p:txBody>
          <a:bodyPr wrap="none">
            <a:spAutoFit/>
          </a:bodyPr>
          <a:lstStyle/>
          <a:p>
            <a:pPr algn="ctr">
              <a:defRPr>
                <a:latin typeface="Cambria"/>
              </a:defRPr>
            </a:pPr>
            <a:r>
              <a:rPr sz="4400" dirty="0">
                <a:solidFill>
                  <a:srgbClr val="FFFFFF"/>
                </a:solidFill>
              </a:rPr>
              <a:t>K</a:t>
            </a:r>
            <a:r>
              <a:rPr sz="3200" dirty="0">
                <a:solidFill>
                  <a:srgbClr val="FFFFFF"/>
                </a:solidFill>
              </a:rPr>
              <a:t>NOT</a:t>
            </a:r>
            <a:r>
              <a:rPr lang="pl-PL" sz="3200" dirty="0">
                <a:solidFill>
                  <a:srgbClr val="FFFFFF"/>
                </a:solidFill>
              </a:rPr>
              <a:t>S</a:t>
            </a:r>
            <a:r>
              <a:rPr sz="3200" dirty="0">
                <a:solidFill>
                  <a:srgbClr val="FFFFFF"/>
                </a:solidFill>
              </a:rPr>
              <a:t> IN CIRCULAR DNA</a:t>
            </a:r>
          </a:p>
        </p:txBody>
      </p:sp>
      <p:sp>
        <p:nvSpPr>
          <p:cNvPr id="3" name="PointBox_0">
            <a:extLst>
              <a:ext uri="{FF2B5EF4-FFF2-40B4-BE49-F238E27FC236}">
                <a16:creationId xmlns:a16="http://schemas.microsoft.com/office/drawing/2014/main" id="{AED85B54-D56A-7393-00C8-D777D15E4404}"/>
              </a:ext>
            </a:extLst>
          </p:cNvPr>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Circular DNA can form knots during replication</a:t>
            </a:r>
          </a:p>
        </p:txBody>
      </p:sp>
      <p:sp>
        <p:nvSpPr>
          <p:cNvPr id="4" name="PointBox_1">
            <a:extLst>
              <a:ext uri="{FF2B5EF4-FFF2-40B4-BE49-F238E27FC236}">
                <a16:creationId xmlns:a16="http://schemas.microsoft.com/office/drawing/2014/main" id="{84070469-DF45-2323-AD6E-9CC8ADE0F9A3}"/>
              </a:ext>
            </a:extLst>
          </p:cNvPr>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Probability increases with length and supercoiling</a:t>
            </a:r>
          </a:p>
        </p:txBody>
      </p:sp>
      <p:sp>
        <p:nvSpPr>
          <p:cNvPr id="5" name="PointBox_2">
            <a:extLst>
              <a:ext uri="{FF2B5EF4-FFF2-40B4-BE49-F238E27FC236}">
                <a16:creationId xmlns:a16="http://schemas.microsoft.com/office/drawing/2014/main" id="{A9FFAC50-83BE-B4C4-5FB9-E475B081A397}"/>
              </a:ext>
            </a:extLst>
          </p:cNvPr>
          <p:cNvSpPr/>
          <p:nvPr/>
        </p:nvSpPr>
        <p:spPr>
          <a:xfrm>
            <a:off x="1371600" y="37490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Knots interfere with transcription and segregation</a:t>
            </a:r>
          </a:p>
        </p:txBody>
      </p:sp>
      <p:sp>
        <p:nvSpPr>
          <p:cNvPr id="7" name="Dowolny kształt 6">
            <a:extLst>
              <a:ext uri="{FF2B5EF4-FFF2-40B4-BE49-F238E27FC236}">
                <a16:creationId xmlns:a16="http://schemas.microsoft.com/office/drawing/2014/main" id="{09907254-74DA-78E9-807B-B2D74A5CD48B}"/>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9F767A28-E95C-71C9-9B57-89CD0FCC2500}"/>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435B1B33-6FC6-344A-7C69-89671B167117}"/>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00A70860-0C67-70AA-25EF-9B65EEBCFE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A5A9A599-7764-240C-0C6E-95DF67239931}"/>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0670718B-6186-5947-8D5C-B00ADF992687}"/>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70CA0837-B687-7D87-8DA2-51D2C97E76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E6794DF8-9DE0-D50B-0866-DEAE0CCB527C}"/>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A58628FC-488A-7CDB-D8D6-BEC35BC6188B}"/>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1B83FD82-54A3-E5CF-F233-C15E8F2E37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DB941FD3-FDFD-799C-0CD3-ED7D3C11D04F}"/>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2E592E25-5499-F0A0-EC82-1E1F16A1A15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DCB6F9B4-16C3-82DB-1287-FACE041261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F0A0B049-07A2-28A2-C81C-F6542125CA72}"/>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2310FCEF-A960-03EC-D8A1-05A1EF43C61E}"/>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754ECAC7-9000-E88A-EF1C-196C131DCE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38D62141-DDE1-31EA-8055-6B93F12BF48E}"/>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5FF5B442-3670-5C6A-FE7E-FA4C11DBEACD}"/>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EC439194-CE3E-3736-8909-2DE5914DF5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spTree>
    <p:extLst>
      <p:ext uri="{BB962C8B-B14F-4D97-AF65-F5344CB8AC3E}">
        <p14:creationId xmlns:p14="http://schemas.microsoft.com/office/powerpoint/2010/main" val="3432136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2745658" y="182880"/>
            <a:ext cx="4567084" cy="769441"/>
          </a:xfrm>
          <a:prstGeom prst="rect">
            <a:avLst/>
          </a:prstGeom>
          <a:noFill/>
        </p:spPr>
        <p:txBody>
          <a:bodyPr wrap="none">
            <a:spAutoFit/>
          </a:bodyPr>
          <a:lstStyle/>
          <a:p>
            <a:pPr algn="ctr">
              <a:defRPr>
                <a:latin typeface="Cambria"/>
              </a:defRPr>
            </a:pPr>
            <a:r>
              <a:rPr sz="4400" dirty="0">
                <a:solidFill>
                  <a:srgbClr val="FFFFFF"/>
                </a:solidFill>
              </a:rPr>
              <a:t>G</a:t>
            </a:r>
            <a:r>
              <a:rPr sz="3200" dirty="0">
                <a:solidFill>
                  <a:srgbClr val="FFFFFF"/>
                </a:solidFill>
              </a:rPr>
              <a:t>EL ELECTROPHORESIS</a:t>
            </a:r>
          </a:p>
        </p:txBody>
      </p:sp>
      <p:sp>
        <p:nvSpPr>
          <p:cNvPr id="3" name="PointBox_0"/>
          <p:cNvSpPr/>
          <p:nvPr/>
        </p:nvSpPr>
        <p:spPr>
          <a:xfrm>
            <a:off x="1371600" y="109728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DNA topology affects migration speed in gels</a:t>
            </a:r>
          </a:p>
        </p:txBody>
      </p:sp>
      <p:sp>
        <p:nvSpPr>
          <p:cNvPr id="7" name="Dowolny kształt 6">
            <a:extLst>
              <a:ext uri="{FF2B5EF4-FFF2-40B4-BE49-F238E27FC236}">
                <a16:creationId xmlns:a16="http://schemas.microsoft.com/office/drawing/2014/main" id="{0188ED19-DC5F-DCCE-1FDF-20F5706EE5ED}"/>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B40D453D-D738-58AE-FA74-C7F991395958}"/>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9B39F770-F187-F754-E12B-942EBE7DDE6D}"/>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34272FDA-A56B-D6E7-6DD7-09B454A3CC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66142AFD-2053-EAD9-AFC9-90DFD0FD0893}"/>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BA70EA95-0573-DA41-45FD-0DD24DA0C42B}"/>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B09142F0-85CC-F089-464A-84E01ED22E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3F5ED30D-3E1F-21A5-165B-FC7ED23B5257}"/>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AFD2FCB9-822D-1C81-4AFB-E54F9480DA33}"/>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7DF91434-3E4A-7420-BCF2-B58F1E18E3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A462FFFD-490B-5197-7596-7EE700B359FF}"/>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9CFDDC6F-51B4-EDCD-D4E2-3B7E41A70E1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1414ED74-74C1-2438-9931-1A2C58E3C9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6E2A9180-429A-23C1-499A-743995AED8E1}"/>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B4CF25A8-4815-EE80-964B-818220550A04}"/>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0D79F793-25CA-50C2-BCCC-9AF554700D0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EC1C2DC7-0AF7-D70A-CCA7-C048418F48AD}"/>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1FD5DF3A-463D-6126-32C4-D735A926ECCC}"/>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89E34CA6-3275-334B-93FB-6C78A0B6B2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26" name="Picture 2">
            <a:extLst>
              <a:ext uri="{FF2B5EF4-FFF2-40B4-BE49-F238E27FC236}">
                <a16:creationId xmlns:a16="http://schemas.microsoft.com/office/drawing/2014/main" id="{FEA61F89-4A44-8271-2C3D-1C529B354E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8160" y="2018977"/>
            <a:ext cx="4520098" cy="2902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1899468" y="182880"/>
            <a:ext cx="6259470" cy="769441"/>
          </a:xfrm>
          <a:prstGeom prst="rect">
            <a:avLst/>
          </a:prstGeom>
          <a:noFill/>
        </p:spPr>
        <p:txBody>
          <a:bodyPr wrap="none">
            <a:spAutoFit/>
          </a:bodyPr>
          <a:lstStyle/>
          <a:p>
            <a:pPr algn="ctr">
              <a:defRPr>
                <a:latin typeface="Cambria"/>
              </a:defRPr>
            </a:pPr>
            <a:r>
              <a:rPr lang="el-GR" sz="4400" dirty="0">
                <a:solidFill>
                  <a:srgbClr val="FFFFFF"/>
                </a:solidFill>
              </a:rPr>
              <a:t>Θ</a:t>
            </a:r>
            <a:r>
              <a:rPr lang="pl-PL" sz="4400" dirty="0">
                <a:solidFill>
                  <a:srgbClr val="FFFFFF"/>
                </a:solidFill>
              </a:rPr>
              <a:t>-</a:t>
            </a:r>
            <a:r>
              <a:rPr lang="pl-PL" sz="3200" dirty="0">
                <a:solidFill>
                  <a:srgbClr val="FFFFFF"/>
                </a:solidFill>
              </a:rPr>
              <a:t>CURVES </a:t>
            </a:r>
            <a:r>
              <a:rPr sz="3200" dirty="0">
                <a:solidFill>
                  <a:srgbClr val="FFFFFF"/>
                </a:solidFill>
              </a:rPr>
              <a:t>DURING REPLICATION</a:t>
            </a:r>
          </a:p>
        </p:txBody>
      </p:sp>
      <p:sp>
        <p:nvSpPr>
          <p:cNvPr id="3" name="PointBox_0"/>
          <p:cNvSpPr/>
          <p:nvPr/>
        </p:nvSpPr>
        <p:spPr>
          <a:xfrm>
            <a:off x="1371600" y="1371600"/>
            <a:ext cx="7315200" cy="769441"/>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Replication of circular DNA forms </a:t>
            </a:r>
            <a:r>
              <a:rPr lang="el-GR" dirty="0"/>
              <a:t>θ</a:t>
            </a:r>
            <a:r>
              <a:rPr dirty="0"/>
              <a:t> structures</a:t>
            </a:r>
          </a:p>
        </p:txBody>
      </p:sp>
      <p:sp>
        <p:nvSpPr>
          <p:cNvPr id="7" name="Dowolny kształt 6">
            <a:extLst>
              <a:ext uri="{FF2B5EF4-FFF2-40B4-BE49-F238E27FC236}">
                <a16:creationId xmlns:a16="http://schemas.microsoft.com/office/drawing/2014/main" id="{D05A1F04-6D40-60A5-9802-8FF1F731E1BC}"/>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1653D5D1-EF4E-3E97-88A3-40CA95619647}"/>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7F97B00A-BEE3-D579-8B81-718358FB3510}"/>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9E9566DA-25D1-CE50-725D-78FD6D2E7C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DA07234B-6FAA-D23F-EC61-CDF93E1E9149}"/>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0063E6A4-4F81-6300-B0AB-B525F857E0A3}"/>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5392DDBE-95E5-161A-AE62-8CD0DFDBA1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930144AD-7EB6-8988-3909-503838DC13B8}"/>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6B31EC73-BC2A-AFC4-7694-9E06C4E75049}"/>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3BEF653E-CDFF-7E5F-924F-21F0D95012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59BD2A03-824F-33D7-0FED-606E1E371C3E}"/>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8D8BD767-966E-C2CC-156C-7E9EC4BDBBFE}"/>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038D9DCA-228E-C09D-2C91-5C1D38F89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9EB96E86-A1A7-36A0-AF7E-E8F43663F477}"/>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C4EA3A70-34B7-A97E-36E5-01C46D0596B8}"/>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B3568BE7-3660-48E4-964B-2DF5F4B19B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021A9320-ED81-7F58-057A-0857DC0A49BA}"/>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8BA2F824-F7DC-3FD5-ECF0-9FD8BCE5F5E0}"/>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34C7BB7D-8D27-0127-0F20-3732D730E6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26" name="Picture 2" descr="Topo IV is the topoisomerase that knots and unknots sister duplexes ...">
            <a:extLst>
              <a:ext uri="{FF2B5EF4-FFF2-40B4-BE49-F238E27FC236}">
                <a16:creationId xmlns:a16="http://schemas.microsoft.com/office/drawing/2014/main" id="{8F6177FE-91CB-13B1-9008-EE1ADF2ED3B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8593" y="2301737"/>
            <a:ext cx="7501213" cy="2600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3214248" y="182880"/>
            <a:ext cx="3629904" cy="769441"/>
          </a:xfrm>
          <a:prstGeom prst="rect">
            <a:avLst/>
          </a:prstGeom>
          <a:noFill/>
        </p:spPr>
        <p:txBody>
          <a:bodyPr wrap="none">
            <a:spAutoFit/>
          </a:bodyPr>
          <a:lstStyle/>
          <a:p>
            <a:pPr algn="ctr">
              <a:defRPr>
                <a:latin typeface="Cambria"/>
              </a:defRPr>
            </a:pPr>
            <a:r>
              <a:rPr sz="4400" dirty="0">
                <a:solidFill>
                  <a:srgbClr val="FFFFFF"/>
                </a:solidFill>
              </a:rPr>
              <a:t>T</a:t>
            </a:r>
            <a:r>
              <a:rPr sz="3200" dirty="0">
                <a:solidFill>
                  <a:srgbClr val="FFFFFF"/>
                </a:solidFill>
              </a:rPr>
              <a:t>OPOISOMERASE I</a:t>
            </a:r>
          </a:p>
        </p:txBody>
      </p:sp>
      <p:sp>
        <p:nvSpPr>
          <p:cNvPr id="3" name="PointBox_0"/>
          <p:cNvSpPr/>
          <p:nvPr/>
        </p:nvSpPr>
        <p:spPr>
          <a:xfrm>
            <a:off x="1371600" y="1371600"/>
            <a:ext cx="4332514"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Introduces single-strand breaks to relax torsion</a:t>
            </a:r>
          </a:p>
        </p:txBody>
      </p:sp>
      <p:sp>
        <p:nvSpPr>
          <p:cNvPr id="4" name="PointBox_1"/>
          <p:cNvSpPr/>
          <p:nvPr/>
        </p:nvSpPr>
        <p:spPr>
          <a:xfrm>
            <a:off x="1371600" y="2560320"/>
            <a:ext cx="4332514"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Does not require ATP</a:t>
            </a:r>
          </a:p>
        </p:txBody>
      </p:sp>
      <p:sp>
        <p:nvSpPr>
          <p:cNvPr id="5" name="PointBox_2"/>
          <p:cNvSpPr/>
          <p:nvPr/>
        </p:nvSpPr>
        <p:spPr>
          <a:xfrm>
            <a:off x="1371600" y="3383280"/>
            <a:ext cx="4332514" cy="157734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Essential for transcription and replication</a:t>
            </a:r>
          </a:p>
        </p:txBody>
      </p:sp>
      <p:sp>
        <p:nvSpPr>
          <p:cNvPr id="7" name="Dowolny kształt 6">
            <a:extLst>
              <a:ext uri="{FF2B5EF4-FFF2-40B4-BE49-F238E27FC236}">
                <a16:creationId xmlns:a16="http://schemas.microsoft.com/office/drawing/2014/main" id="{DC046BB5-7DF9-BE5F-A213-5383FA357C7F}"/>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BDF800E8-B987-5C53-1863-B87E731A8CC1}"/>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DF1D9339-78FC-AA16-7D0A-641E5D757C65}"/>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D0D80E17-4606-F21D-1EF2-BF0CF8888B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48AC2F91-D3E2-76C9-DF6E-68B13615CBE0}"/>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7391DF5F-2586-857B-CF79-C34A44A65625}"/>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1BEAE4A3-2278-B0CC-1128-D85C2AED27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9797D9FF-A121-F524-8A97-66E1E77B817F}"/>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45C4B2B2-57E3-3328-B53D-8011CD548173}"/>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C1ECC5DC-9E7E-1739-7CF5-E329307E9C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6AD31E70-101D-4818-3CEA-872CB6DBCF65}"/>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374CB020-1E0E-84E7-8511-EF10C1E46F01}"/>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383941ED-A083-9B6E-9DE6-CC24050A91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305091C4-FE2C-930F-6A1E-45E949BA8B79}"/>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EB4805BA-F25C-8AB2-AA52-876B1716692A}"/>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AAFE20DA-F2A7-35B3-A8DF-CB78EDF9B2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476A65D0-8D9B-AAAF-F90C-70E29A51AC83}"/>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B0DAF838-F345-72B1-535A-72CBBE1308B4}"/>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E5CCC143-ACF4-7585-FB2E-13F853A2F42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26" name="Picture 2" descr="Topoisomerase - GeeksforGeeks">
            <a:extLst>
              <a:ext uri="{FF2B5EF4-FFF2-40B4-BE49-F238E27FC236}">
                <a16:creationId xmlns:a16="http://schemas.microsoft.com/office/drawing/2014/main" id="{4BCD5C9A-822B-0AEF-368C-A99B8CD9444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2823" r="54049" b="9987"/>
          <a:stretch>
            <a:fillRect/>
          </a:stretch>
        </p:blipFill>
        <p:spPr bwMode="auto">
          <a:xfrm>
            <a:off x="5920116" y="861750"/>
            <a:ext cx="3029266" cy="41154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3147916" y="182880"/>
            <a:ext cx="3762568" cy="769441"/>
          </a:xfrm>
          <a:prstGeom prst="rect">
            <a:avLst/>
          </a:prstGeom>
          <a:noFill/>
        </p:spPr>
        <p:txBody>
          <a:bodyPr wrap="none">
            <a:spAutoFit/>
          </a:bodyPr>
          <a:lstStyle/>
          <a:p>
            <a:pPr algn="ctr">
              <a:defRPr>
                <a:latin typeface="Cambria"/>
              </a:defRPr>
            </a:pPr>
            <a:r>
              <a:rPr sz="4400" dirty="0">
                <a:solidFill>
                  <a:srgbClr val="FFFFFF"/>
                </a:solidFill>
              </a:rPr>
              <a:t>T</a:t>
            </a:r>
            <a:r>
              <a:rPr sz="3200" dirty="0">
                <a:solidFill>
                  <a:srgbClr val="FFFFFF"/>
                </a:solidFill>
              </a:rPr>
              <a:t>OPOISOMERASE II</a:t>
            </a:r>
          </a:p>
        </p:txBody>
      </p:sp>
      <p:sp>
        <p:nvSpPr>
          <p:cNvPr id="3" name="PointBox_0"/>
          <p:cNvSpPr/>
          <p:nvPr/>
        </p:nvSpPr>
        <p:spPr>
          <a:xfrm>
            <a:off x="1371600" y="1371600"/>
            <a:ext cx="4558852"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Makes double-strand breaks to pass DNA segments</a:t>
            </a:r>
          </a:p>
        </p:txBody>
      </p:sp>
      <p:sp>
        <p:nvSpPr>
          <p:cNvPr id="4" name="PointBox_1"/>
          <p:cNvSpPr/>
          <p:nvPr/>
        </p:nvSpPr>
        <p:spPr>
          <a:xfrm>
            <a:off x="1371600" y="2560320"/>
            <a:ext cx="4558852"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Requires ATP</a:t>
            </a:r>
          </a:p>
        </p:txBody>
      </p:sp>
      <p:sp>
        <p:nvSpPr>
          <p:cNvPr id="5" name="PointBox_2"/>
          <p:cNvSpPr/>
          <p:nvPr/>
        </p:nvSpPr>
        <p:spPr>
          <a:xfrm>
            <a:off x="1371600" y="3383279"/>
            <a:ext cx="4558852" cy="101787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Resolves knots and </a:t>
            </a:r>
            <a:r>
              <a:rPr dirty="0" err="1"/>
              <a:t>catenanes</a:t>
            </a:r>
            <a:endParaRPr dirty="0"/>
          </a:p>
        </p:txBody>
      </p:sp>
      <p:sp>
        <p:nvSpPr>
          <p:cNvPr id="7" name="Dowolny kształt 6">
            <a:extLst>
              <a:ext uri="{FF2B5EF4-FFF2-40B4-BE49-F238E27FC236}">
                <a16:creationId xmlns:a16="http://schemas.microsoft.com/office/drawing/2014/main" id="{A399D69A-4ECE-6379-0505-400C7394A508}"/>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B6ACA575-E248-4A98-317F-EA8DE7BB51F8}"/>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3ADEEB89-0896-FE7D-85FB-BEE3BF0411D6}"/>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C956F3EC-6B05-C594-86DC-DF7B721456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32911B99-590C-3B2B-F457-B88BB152EFDE}"/>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4B22794F-836C-50F2-86FF-5D15BF155DEE}"/>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DFA1C9F7-216C-5767-6F2B-FE086C2861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CAD0F0C7-E793-D538-6C25-02D9F17D2DBC}"/>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56C99061-47BD-80D6-6E15-05DE8ADB8F09}"/>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B03977B3-576F-F6DD-EA3F-0A9F543BED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B32297EC-87DB-8223-8471-751A95FFDFCA}"/>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E869FD39-03BC-383E-D7CC-AE16756D4013}"/>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73AB73DF-DFE8-24BE-1A12-52375F19DA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F7AD982F-0066-DDAD-8248-E7E1D488FD50}"/>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418F608A-87DA-1424-11EF-BE3A2348469D}"/>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F5A8AC0F-3F53-778F-1C43-65B72C7545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76815116-D136-F1BB-D934-E9F209CDC6D0}"/>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B6A001C2-CAD6-8BB8-AAB8-8F3AF75D3B6F}"/>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0AF5C9CB-4191-425A-766B-3E85109975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26" name="Picture 2" descr="Topoisomerase - GeeksforGeeks">
            <a:extLst>
              <a:ext uri="{FF2B5EF4-FFF2-40B4-BE49-F238E27FC236}">
                <a16:creationId xmlns:a16="http://schemas.microsoft.com/office/drawing/2014/main" id="{F48869DF-E7CC-1A13-94BE-C417A8AC2E92}"/>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3690" r="13810" b="9987"/>
          <a:stretch>
            <a:fillRect/>
          </a:stretch>
        </p:blipFill>
        <p:spPr bwMode="auto">
          <a:xfrm>
            <a:off x="6123335" y="845211"/>
            <a:ext cx="2870987" cy="41154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7" name="Dowolny kształt 6">
            <a:extLst>
              <a:ext uri="{FF2B5EF4-FFF2-40B4-BE49-F238E27FC236}">
                <a16:creationId xmlns:a16="http://schemas.microsoft.com/office/drawing/2014/main" id="{107D4F51-8E2F-41B8-4FB6-EE86BC7DED9E}"/>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14" name="Grupa 13">
            <a:extLst>
              <a:ext uri="{FF2B5EF4-FFF2-40B4-BE49-F238E27FC236}">
                <a16:creationId xmlns:a16="http://schemas.microsoft.com/office/drawing/2014/main" id="{2CE00E86-8C69-6A14-216C-9D03337735C2}"/>
              </a:ext>
            </a:extLst>
          </p:cNvPr>
          <p:cNvGrpSpPr/>
          <p:nvPr/>
        </p:nvGrpSpPr>
        <p:grpSpPr>
          <a:xfrm>
            <a:off x="111699" y="4401159"/>
            <a:ext cx="622919" cy="612000"/>
            <a:chOff x="91167" y="4413936"/>
            <a:chExt cx="622919" cy="612000"/>
          </a:xfrm>
        </p:grpSpPr>
        <p:sp>
          <p:nvSpPr>
            <p:cNvPr id="15" name="Owal 14">
              <a:extLst>
                <a:ext uri="{FF2B5EF4-FFF2-40B4-BE49-F238E27FC236}">
                  <a16:creationId xmlns:a16="http://schemas.microsoft.com/office/drawing/2014/main" id="{9523AB9E-36F6-BF25-F733-D28358C5C836}"/>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Wyjście z wypełnieniem pełnym">
              <a:extLst>
                <a:ext uri="{FF2B5EF4-FFF2-40B4-BE49-F238E27FC236}">
                  <a16:creationId xmlns:a16="http://schemas.microsoft.com/office/drawing/2014/main" id="{DE3AE8E3-D6DD-06CE-DEF5-C182015B19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66" name="Grupa 65">
            <a:extLst>
              <a:ext uri="{FF2B5EF4-FFF2-40B4-BE49-F238E27FC236}">
                <a16:creationId xmlns:a16="http://schemas.microsoft.com/office/drawing/2014/main" id="{2AA70672-4425-FFBA-49F1-43B342B748C1}"/>
              </a:ext>
            </a:extLst>
          </p:cNvPr>
          <p:cNvGrpSpPr/>
          <p:nvPr/>
        </p:nvGrpSpPr>
        <p:grpSpPr>
          <a:xfrm>
            <a:off x="161746" y="1835521"/>
            <a:ext cx="612000" cy="612000"/>
            <a:chOff x="652186" y="1835521"/>
            <a:chExt cx="612000" cy="612000"/>
          </a:xfrm>
        </p:grpSpPr>
        <p:sp>
          <p:nvSpPr>
            <p:cNvPr id="67" name="Owal 66">
              <a:extLst>
                <a:ext uri="{FF2B5EF4-FFF2-40B4-BE49-F238E27FC236}">
                  <a16:creationId xmlns:a16="http://schemas.microsoft.com/office/drawing/2014/main" id="{A71D9270-98FF-7639-9E27-9765B409ED67}"/>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8" name="Grafika 67" descr="Mikroskop z wypełnieniem pełnym">
              <a:extLst>
                <a:ext uri="{FF2B5EF4-FFF2-40B4-BE49-F238E27FC236}">
                  <a16:creationId xmlns:a16="http://schemas.microsoft.com/office/drawing/2014/main" id="{6AE1A024-4D6D-B1F7-D83F-36F171266E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69" name="Grupa 68">
            <a:extLst>
              <a:ext uri="{FF2B5EF4-FFF2-40B4-BE49-F238E27FC236}">
                <a16:creationId xmlns:a16="http://schemas.microsoft.com/office/drawing/2014/main" id="{C5D40CFA-5A7B-2F46-F3E0-0F43AAC68C70}"/>
              </a:ext>
            </a:extLst>
          </p:cNvPr>
          <p:cNvGrpSpPr/>
          <p:nvPr/>
        </p:nvGrpSpPr>
        <p:grpSpPr>
          <a:xfrm>
            <a:off x="108750" y="975063"/>
            <a:ext cx="612000" cy="612000"/>
            <a:chOff x="599190" y="975063"/>
            <a:chExt cx="612000" cy="612000"/>
          </a:xfrm>
        </p:grpSpPr>
        <p:sp>
          <p:nvSpPr>
            <p:cNvPr id="70" name="Owal 69">
              <a:extLst>
                <a:ext uri="{FF2B5EF4-FFF2-40B4-BE49-F238E27FC236}">
                  <a16:creationId xmlns:a16="http://schemas.microsoft.com/office/drawing/2014/main" id="{385248F2-7317-C5D0-99EF-4E32AD9FB4FA}"/>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71" name="Grafika 70" descr="DNA z wypełnieniem pełnym">
              <a:extLst>
                <a:ext uri="{FF2B5EF4-FFF2-40B4-BE49-F238E27FC236}">
                  <a16:creationId xmlns:a16="http://schemas.microsoft.com/office/drawing/2014/main" id="{E9EF21E3-5B48-363A-C9DD-1519C475AF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72" name="Grupa 71">
            <a:extLst>
              <a:ext uri="{FF2B5EF4-FFF2-40B4-BE49-F238E27FC236}">
                <a16:creationId xmlns:a16="http://schemas.microsoft.com/office/drawing/2014/main" id="{D72EB91C-4A2B-B1D3-98EA-2E25AD051866}"/>
              </a:ext>
            </a:extLst>
          </p:cNvPr>
          <p:cNvGrpSpPr/>
          <p:nvPr/>
        </p:nvGrpSpPr>
        <p:grpSpPr>
          <a:xfrm>
            <a:off x="133988" y="2695979"/>
            <a:ext cx="612000" cy="612000"/>
            <a:chOff x="624428" y="2695979"/>
            <a:chExt cx="612000" cy="612000"/>
          </a:xfrm>
        </p:grpSpPr>
        <p:sp>
          <p:nvSpPr>
            <p:cNvPr id="73" name="Owal 72">
              <a:extLst>
                <a:ext uri="{FF2B5EF4-FFF2-40B4-BE49-F238E27FC236}">
                  <a16:creationId xmlns:a16="http://schemas.microsoft.com/office/drawing/2014/main" id="{888EF230-E561-88F3-F20D-0C461E40B591}"/>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74" name="Grafika 73" descr="Sieć z wypełnieniem pełnym">
              <a:extLst>
                <a:ext uri="{FF2B5EF4-FFF2-40B4-BE49-F238E27FC236}">
                  <a16:creationId xmlns:a16="http://schemas.microsoft.com/office/drawing/2014/main" id="{6858B83C-E0D3-35C0-806B-A884BC6FB9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75" name="Grupa 74">
            <a:extLst>
              <a:ext uri="{FF2B5EF4-FFF2-40B4-BE49-F238E27FC236}">
                <a16:creationId xmlns:a16="http://schemas.microsoft.com/office/drawing/2014/main" id="{62CACE3C-8EEC-B03A-75B0-1A07625A18D0}"/>
              </a:ext>
            </a:extLst>
          </p:cNvPr>
          <p:cNvGrpSpPr/>
          <p:nvPr/>
        </p:nvGrpSpPr>
        <p:grpSpPr>
          <a:xfrm>
            <a:off x="108750" y="3556437"/>
            <a:ext cx="612000" cy="612000"/>
            <a:chOff x="599190" y="3556437"/>
            <a:chExt cx="612000" cy="612000"/>
          </a:xfrm>
        </p:grpSpPr>
        <p:sp>
          <p:nvSpPr>
            <p:cNvPr id="76" name="Owal 75">
              <a:extLst>
                <a:ext uri="{FF2B5EF4-FFF2-40B4-BE49-F238E27FC236}">
                  <a16:creationId xmlns:a16="http://schemas.microsoft.com/office/drawing/2014/main" id="{E04242BA-AE01-C5E0-F332-B3E961B800E7}"/>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77" name="Grafika 76" descr="bakteria z wypełnieniem pełnym">
              <a:extLst>
                <a:ext uri="{FF2B5EF4-FFF2-40B4-BE49-F238E27FC236}">
                  <a16:creationId xmlns:a16="http://schemas.microsoft.com/office/drawing/2014/main" id="{0E047471-914B-22E3-F2AB-2BC294CB70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sp>
        <p:nvSpPr>
          <p:cNvPr id="2" name="TitleBox"/>
          <p:cNvSpPr txBox="1"/>
          <p:nvPr/>
        </p:nvSpPr>
        <p:spPr>
          <a:xfrm>
            <a:off x="2071499" y="182880"/>
            <a:ext cx="5915402" cy="769441"/>
          </a:xfrm>
          <a:prstGeom prst="rect">
            <a:avLst/>
          </a:prstGeom>
          <a:noFill/>
        </p:spPr>
        <p:txBody>
          <a:bodyPr wrap="none">
            <a:spAutoFit/>
          </a:bodyPr>
          <a:lstStyle/>
          <a:p>
            <a:pPr algn="ctr">
              <a:defRPr>
                <a:latin typeface="Cambria"/>
              </a:defRPr>
            </a:pPr>
            <a:r>
              <a:rPr lang="pl-PL" sz="4400" dirty="0">
                <a:solidFill>
                  <a:srgbClr val="FFFFFF"/>
                </a:solidFill>
              </a:rPr>
              <a:t>W</a:t>
            </a:r>
            <a:r>
              <a:rPr sz="3200" dirty="0">
                <a:solidFill>
                  <a:srgbClr val="FFFFFF"/>
                </a:solidFill>
              </a:rPr>
              <a:t>HY 3D STRUCTURE MATTERS</a:t>
            </a:r>
          </a:p>
        </p:txBody>
      </p:sp>
      <p:sp>
        <p:nvSpPr>
          <p:cNvPr id="3" name="PointBox_0"/>
          <p:cNvSpPr/>
          <p:nvPr/>
        </p:nvSpPr>
        <p:spPr>
          <a:xfrm>
            <a:off x="1338943" y="1077289"/>
            <a:ext cx="2743200" cy="165462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DNA is not just linear</a:t>
            </a:r>
            <a:r>
              <a:rPr lang="pl-PL" dirty="0"/>
              <a:t> – </a:t>
            </a:r>
            <a:r>
              <a:rPr lang="pl-PL" dirty="0" err="1"/>
              <a:t>it</a:t>
            </a:r>
            <a:r>
              <a:rPr lang="pl-PL" dirty="0"/>
              <a:t> </a:t>
            </a:r>
            <a:r>
              <a:rPr lang="pl-PL" dirty="0" err="1"/>
              <a:t>has</a:t>
            </a:r>
            <a:r>
              <a:rPr lang="pl-PL" dirty="0"/>
              <a:t> 3D </a:t>
            </a:r>
            <a:r>
              <a:rPr lang="pl-PL" dirty="0" err="1"/>
              <a:t>structure</a:t>
            </a:r>
            <a:endParaRPr dirty="0"/>
          </a:p>
        </p:txBody>
      </p:sp>
      <p:grpSp>
        <p:nvGrpSpPr>
          <p:cNvPr id="62" name="Grupa 61">
            <a:extLst>
              <a:ext uri="{FF2B5EF4-FFF2-40B4-BE49-F238E27FC236}">
                <a16:creationId xmlns:a16="http://schemas.microsoft.com/office/drawing/2014/main" id="{273B84BC-2AA3-379C-89F5-72BDE7DBA45A}"/>
              </a:ext>
            </a:extLst>
          </p:cNvPr>
          <p:cNvGrpSpPr/>
          <p:nvPr/>
        </p:nvGrpSpPr>
        <p:grpSpPr>
          <a:xfrm>
            <a:off x="596620" y="114605"/>
            <a:ext cx="612000" cy="612000"/>
            <a:chOff x="596620" y="114605"/>
            <a:chExt cx="612000" cy="612000"/>
          </a:xfrm>
        </p:grpSpPr>
        <p:sp>
          <p:nvSpPr>
            <p:cNvPr id="12" name="Owal 11">
              <a:extLst>
                <a:ext uri="{FF2B5EF4-FFF2-40B4-BE49-F238E27FC236}">
                  <a16:creationId xmlns:a16="http://schemas.microsoft.com/office/drawing/2014/main" id="{144328D9-BBB0-55D6-63C2-DCA3357E4421}"/>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30" name="Grafika 29" descr="Węzeł z wypełnieniem pełnym">
              <a:extLst>
                <a:ext uri="{FF2B5EF4-FFF2-40B4-BE49-F238E27FC236}">
                  <a16:creationId xmlns:a16="http://schemas.microsoft.com/office/drawing/2014/main" id="{3E87F5AC-25E5-C42D-73E7-737E33E445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79" name="Obraz 78" descr="Obraz zawierający sztuka, kwiat, Motyw, wzór&#10;&#10;Zawartość wygenerowana przez AI może być niepoprawna.">
            <a:extLst>
              <a:ext uri="{FF2B5EF4-FFF2-40B4-BE49-F238E27FC236}">
                <a16:creationId xmlns:a16="http://schemas.microsoft.com/office/drawing/2014/main" id="{3B050D82-4098-602A-55DC-B86CF2E853C8}"/>
              </a:ext>
            </a:extLst>
          </p:cNvPr>
          <p:cNvPicPr>
            <a:picLocks noChangeAspect="1"/>
          </p:cNvPicPr>
          <p:nvPr/>
        </p:nvPicPr>
        <p:blipFill>
          <a:blip r:embed="rId14"/>
          <a:stretch>
            <a:fillRect/>
          </a:stretch>
        </p:blipFill>
        <p:spPr>
          <a:xfrm>
            <a:off x="4406900" y="1090568"/>
            <a:ext cx="3987800" cy="3822700"/>
          </a:xfrm>
          <a:prstGeom prst="rect">
            <a:avLst/>
          </a:prstGeom>
        </p:spPr>
      </p:pic>
      <p:sp>
        <p:nvSpPr>
          <p:cNvPr id="80" name="PointBox_3">
            <a:extLst>
              <a:ext uri="{FF2B5EF4-FFF2-40B4-BE49-F238E27FC236}">
                <a16:creationId xmlns:a16="http://schemas.microsoft.com/office/drawing/2014/main" id="{C7ACE529-A3E8-FF02-F0A3-9D127142A3B0}"/>
              </a:ext>
            </a:extLst>
          </p:cNvPr>
          <p:cNvSpPr/>
          <p:nvPr/>
        </p:nvSpPr>
        <p:spPr>
          <a:xfrm>
            <a:off x="1338943" y="2794034"/>
            <a:ext cx="2743200" cy="2156273"/>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❓Question: How might shape influence function?</a:t>
            </a:r>
          </a:p>
        </p:txBody>
      </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2401942" y="182880"/>
            <a:ext cx="5254515" cy="769441"/>
          </a:xfrm>
          <a:prstGeom prst="rect">
            <a:avLst/>
          </a:prstGeom>
          <a:noFill/>
        </p:spPr>
        <p:txBody>
          <a:bodyPr wrap="none">
            <a:spAutoFit/>
          </a:bodyPr>
          <a:lstStyle/>
          <a:p>
            <a:pPr algn="ctr">
              <a:defRPr>
                <a:latin typeface="Cambria"/>
              </a:defRPr>
            </a:pPr>
            <a:r>
              <a:rPr sz="4400" dirty="0">
                <a:solidFill>
                  <a:srgbClr val="FFFFFF"/>
                </a:solidFill>
              </a:rPr>
              <a:t>R</a:t>
            </a:r>
            <a:r>
              <a:rPr sz="3200" dirty="0">
                <a:solidFill>
                  <a:srgbClr val="FFFFFF"/>
                </a:solidFill>
              </a:rPr>
              <a:t>OLE OF TOPOISOMERASES</a:t>
            </a:r>
          </a:p>
        </p:txBody>
      </p:sp>
      <p:sp>
        <p:nvSpPr>
          <p:cNvPr id="3" name="PointBox_0"/>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Prevent supercoiling accumulation</a:t>
            </a:r>
          </a:p>
        </p:txBody>
      </p:sp>
      <p:sp>
        <p:nvSpPr>
          <p:cNvPr id="4" name="PointBox_1"/>
          <p:cNvSpPr/>
          <p:nvPr/>
        </p:nvSpPr>
        <p:spPr>
          <a:xfrm>
            <a:off x="1371600" y="219456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Facilitate fork progression and recombination</a:t>
            </a:r>
          </a:p>
        </p:txBody>
      </p:sp>
      <p:sp>
        <p:nvSpPr>
          <p:cNvPr id="5" name="PointBox_2"/>
          <p:cNvSpPr/>
          <p:nvPr/>
        </p:nvSpPr>
        <p:spPr>
          <a:xfrm>
            <a:off x="1371600" y="301752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Maintain transcriptional fidelity</a:t>
            </a:r>
          </a:p>
        </p:txBody>
      </p:sp>
      <p:sp>
        <p:nvSpPr>
          <p:cNvPr id="6" name="PointBox_3"/>
          <p:cNvSpPr/>
          <p:nvPr/>
        </p:nvSpPr>
        <p:spPr>
          <a:xfrm>
            <a:off x="1371600" y="384048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Analogy: traffic controllers of DNA strands</a:t>
            </a:r>
          </a:p>
        </p:txBody>
      </p:sp>
      <p:sp>
        <p:nvSpPr>
          <p:cNvPr id="7" name="Dowolny kształt 6">
            <a:extLst>
              <a:ext uri="{FF2B5EF4-FFF2-40B4-BE49-F238E27FC236}">
                <a16:creationId xmlns:a16="http://schemas.microsoft.com/office/drawing/2014/main" id="{3C4A925B-6899-431D-4192-BBCDA30ECDD7}"/>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B07B8927-EEEB-1ACF-2506-D4F157F67D49}"/>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4301C3E2-F91F-ADF7-70E6-B608E60A0F0F}"/>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EF0B2136-A406-8855-40EB-A92AF659E7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E61B58F4-DCD0-7C73-CC64-B9B770F663F4}"/>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054D3E00-0938-77AC-D37B-80B0AAB5732E}"/>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133092DA-CF6B-4253-59CE-22A3013803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2E43A3D1-48B7-5E82-FE41-B898B6583BA2}"/>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CF5FD567-6A96-117E-3136-DFCA208A8DE9}"/>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88BF585B-38AA-6010-EC42-F411746BA8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010D40A1-F90F-E68D-4362-2457327B12D9}"/>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67561831-7DE5-83E0-D88B-6485FAA764C5}"/>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5F1403E3-9488-0598-987B-124074F410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382FDF00-6867-676B-8700-92E848B8AB57}"/>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E0A855D0-AA9E-72EE-A2FF-316B5250488F}"/>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A03FED9A-4B0B-5FBC-93B4-F85E6BC563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086B936A-F272-4448-F534-59873760FBC1}"/>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6A0345A3-D8F8-0127-B4BE-A8E886957444}"/>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F9C02FDE-0B86-A6E2-740C-9D13C8F3689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2623766" y="182880"/>
            <a:ext cx="4810868" cy="769441"/>
          </a:xfrm>
          <a:prstGeom prst="rect">
            <a:avLst/>
          </a:prstGeom>
          <a:noFill/>
        </p:spPr>
        <p:txBody>
          <a:bodyPr wrap="none">
            <a:spAutoFit/>
          </a:bodyPr>
          <a:lstStyle/>
          <a:p>
            <a:pPr algn="ctr">
              <a:defRPr>
                <a:latin typeface="Cambria"/>
              </a:defRPr>
            </a:pPr>
            <a:r>
              <a:rPr lang="pl-PL" sz="4400" dirty="0">
                <a:solidFill>
                  <a:srgbClr val="FFFFFF"/>
                </a:solidFill>
              </a:rPr>
              <a:t>T</a:t>
            </a:r>
            <a:r>
              <a:rPr sz="3200" dirty="0">
                <a:solidFill>
                  <a:srgbClr val="FFFFFF"/>
                </a:solidFill>
              </a:rPr>
              <a:t>OPOISOMERASE ASSAYS</a:t>
            </a:r>
          </a:p>
        </p:txBody>
      </p:sp>
      <p:sp>
        <p:nvSpPr>
          <p:cNvPr id="3" name="PointBox_0"/>
          <p:cNvSpPr/>
          <p:nvPr/>
        </p:nvSpPr>
        <p:spPr>
          <a:xfrm>
            <a:off x="1371600" y="1371600"/>
            <a:ext cx="7315200" cy="631371"/>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Knots and catenanes are enzymatic targets</a:t>
            </a:r>
          </a:p>
        </p:txBody>
      </p:sp>
      <p:sp>
        <p:nvSpPr>
          <p:cNvPr id="4" name="PointBox_1"/>
          <p:cNvSpPr/>
          <p:nvPr/>
        </p:nvSpPr>
        <p:spPr>
          <a:xfrm>
            <a:off x="1371600" y="208707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Topoisomerase assays detect activity based on gel patterns</a:t>
            </a:r>
          </a:p>
        </p:txBody>
      </p:sp>
      <p:sp>
        <p:nvSpPr>
          <p:cNvPr id="5" name="PointBox_2"/>
          <p:cNvSpPr/>
          <p:nvPr/>
        </p:nvSpPr>
        <p:spPr>
          <a:xfrm>
            <a:off x="1371600" y="327579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Functional readout for replication and transcription studies</a:t>
            </a:r>
          </a:p>
        </p:txBody>
      </p:sp>
      <p:sp>
        <p:nvSpPr>
          <p:cNvPr id="7" name="Dowolny kształt 6">
            <a:extLst>
              <a:ext uri="{FF2B5EF4-FFF2-40B4-BE49-F238E27FC236}">
                <a16:creationId xmlns:a16="http://schemas.microsoft.com/office/drawing/2014/main" id="{3D9B00B5-ECF5-9052-DA40-DCEDAFC9E99A}"/>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06B97F34-D998-BB5A-5940-42CC28C1FC57}"/>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6A849426-0189-2CE1-1AAD-C28EF7C66F17}"/>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E4094EB2-B679-85CF-573B-63BD887B0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06219A31-60C6-05A0-4635-1B9A8FBE5240}"/>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D30131EC-5E5B-E95E-3E57-8297D96BCDA5}"/>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3C3367ED-BB7D-68F1-9E25-521F923A38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1670C225-ACCB-40D7-28A6-4D7AECF67366}"/>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9C531BE1-0942-E0A5-08C8-12D4B0229F3E}"/>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F7938E10-804A-D1E1-6BCA-DEB8DC65BB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01E9EB9C-E2CB-401D-F889-4A4436670178}"/>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DEFFE7A9-ABA8-DFCD-413B-F1689D9B6F8D}"/>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0922F273-1B35-7ED4-14B1-85019FA96A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A5741F73-D5CA-2ABC-14D2-ABD60AD536B8}"/>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6967371D-B681-BC29-C4D7-7281217B0F14}"/>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2CA42573-0146-68F3-3FD3-D113893C31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D390B0BA-7215-D389-A1A7-31BA0BB267C9}"/>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A86933B9-67BB-A6FA-A2C6-CBD0FC6E259A}"/>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2BDB4ED5-3F3E-DAB3-D58A-319A1CF427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2005776" y="182880"/>
            <a:ext cx="6046847" cy="769441"/>
          </a:xfrm>
          <a:prstGeom prst="rect">
            <a:avLst/>
          </a:prstGeom>
          <a:noFill/>
        </p:spPr>
        <p:txBody>
          <a:bodyPr wrap="none">
            <a:spAutoFit/>
          </a:bodyPr>
          <a:lstStyle/>
          <a:p>
            <a:pPr algn="ctr">
              <a:defRPr>
                <a:latin typeface="Cambria"/>
              </a:defRPr>
            </a:pPr>
            <a:r>
              <a:rPr sz="4400" dirty="0">
                <a:solidFill>
                  <a:srgbClr val="FFFFFF"/>
                </a:solidFill>
              </a:rPr>
              <a:t>E</a:t>
            </a:r>
            <a:r>
              <a:rPr sz="3200" dirty="0">
                <a:solidFill>
                  <a:srgbClr val="FFFFFF"/>
                </a:solidFill>
              </a:rPr>
              <a:t>XPERIMENTAL VISUALIZATION</a:t>
            </a:r>
          </a:p>
        </p:txBody>
      </p:sp>
      <p:sp>
        <p:nvSpPr>
          <p:cNvPr id="3" name="PointBox_0"/>
          <p:cNvSpPr/>
          <p:nvPr/>
        </p:nvSpPr>
        <p:spPr>
          <a:xfrm>
            <a:off x="1371600" y="1371600"/>
            <a:ext cx="7315200" cy="769441"/>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Gel electrophoresis for topology assessment</a:t>
            </a:r>
          </a:p>
        </p:txBody>
      </p:sp>
      <p:sp>
        <p:nvSpPr>
          <p:cNvPr id="4" name="PointBox_1"/>
          <p:cNvSpPr/>
          <p:nvPr/>
        </p:nvSpPr>
        <p:spPr>
          <a:xfrm>
            <a:off x="1371600" y="2233959"/>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Electron microscopy and AFM</a:t>
            </a:r>
          </a:p>
        </p:txBody>
      </p:sp>
      <p:sp>
        <p:nvSpPr>
          <p:cNvPr id="5" name="PointBox_2"/>
          <p:cNvSpPr/>
          <p:nvPr/>
        </p:nvSpPr>
        <p:spPr>
          <a:xfrm>
            <a:off x="1371600" y="3056919"/>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Optical tweezers to measure torsion</a:t>
            </a:r>
          </a:p>
        </p:txBody>
      </p:sp>
      <p:sp>
        <p:nvSpPr>
          <p:cNvPr id="6" name="PointBox_3"/>
          <p:cNvSpPr/>
          <p:nvPr/>
        </p:nvSpPr>
        <p:spPr>
          <a:xfrm>
            <a:off x="1371600" y="387987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Combine with computational models for insights</a:t>
            </a:r>
          </a:p>
        </p:txBody>
      </p:sp>
      <p:sp>
        <p:nvSpPr>
          <p:cNvPr id="7" name="Dowolny kształt 6">
            <a:extLst>
              <a:ext uri="{FF2B5EF4-FFF2-40B4-BE49-F238E27FC236}">
                <a16:creationId xmlns:a16="http://schemas.microsoft.com/office/drawing/2014/main" id="{9CDDC116-870E-3454-A6B7-6D45C5638024}"/>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33AE2612-DE87-A76F-2EC6-A812AC61B173}"/>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1BB8CE76-17CD-85A3-7433-A4C104B6DB36}"/>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7EEA0851-5934-5573-F9EE-52F1DDBE5B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494EE499-EA7A-0F31-5787-B9A6DA69D83E}"/>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5DAD9E54-ED2B-D4B9-FB5F-5A18914D156E}"/>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356A7CE0-9A8B-CC60-6F92-FF3371410E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4D366A4E-796E-8DAC-F34B-D52BCFB4F5F6}"/>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B5A51378-A3DA-09D5-37E0-7006CA8F2795}"/>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F29DA2D0-2AD0-F463-982D-79282BA71F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B4B9CB37-E105-AEDC-CFBC-4523F215E9A3}"/>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C9DCEB64-CE5A-BA5D-4FF0-D8544DE4D261}"/>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994349E6-E269-E3DC-1B25-8E371ABF07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98E9F021-5B6A-43C7-609D-C60D04AF4ED1}"/>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F83B8013-8863-8147-F5D3-BED719F0952C}"/>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EA40E8EC-0D3E-844E-DC44-F0E95C6942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92239849-A835-85E6-365C-33CDB49A8A98}"/>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4ED68114-78DF-D045-F004-58CF6FD92692}"/>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2ABDFEAC-4AE4-6248-14C8-79F46C05585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a:extLst>
            <a:ext uri="{FF2B5EF4-FFF2-40B4-BE49-F238E27FC236}">
              <a16:creationId xmlns:a16="http://schemas.microsoft.com/office/drawing/2014/main" id="{A04C4844-904B-5D5A-24A8-8E5022CE0C08}"/>
            </a:ext>
          </a:extLst>
        </p:cNvPr>
        <p:cNvGrpSpPr/>
        <p:nvPr/>
      </p:nvGrpSpPr>
      <p:grpSpPr>
        <a:xfrm>
          <a:off x="0" y="0"/>
          <a:ext cx="0" cy="0"/>
          <a:chOff x="0" y="0"/>
          <a:chExt cx="0" cy="0"/>
        </a:xfrm>
      </p:grpSpPr>
      <p:sp>
        <p:nvSpPr>
          <p:cNvPr id="7" name="Dowolny kształt 6">
            <a:extLst>
              <a:ext uri="{FF2B5EF4-FFF2-40B4-BE49-F238E27FC236}">
                <a16:creationId xmlns:a16="http://schemas.microsoft.com/office/drawing/2014/main" id="{85817C9F-9044-10B2-0104-0C133D84E63F}"/>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463C30D2-81D4-BD77-6C83-B61268082FF5}"/>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925387C7-91EC-637B-7253-450938F77B87}"/>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577D3A45-9138-C96E-6646-88E60527E7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25720F73-59EF-A6BF-FCCF-A90C0099CC0D}"/>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108D79E4-00BD-B8D6-0485-3903ED0FA27A}"/>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4CA14864-CB1A-8F41-4977-C39EA4B4F9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ED076B39-64FD-8D88-EDEF-4D2B317B7069}"/>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E2D81A3A-7F3F-C5BC-1CF8-032764E062FA}"/>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9DD4D090-CECD-B1CA-939E-53932078DF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F798CD8E-808F-7FBF-5FAB-42F677564C8B}"/>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A814DE67-9CD0-4AE9-5FD2-E0A95AB7C939}"/>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FF94DEC3-E704-DC34-C9C0-E77BD86B25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7C10FA3F-8F84-D104-B2BB-F32FF72D1495}"/>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8974E7BE-1E2A-5C3A-9BDB-0D0F6F7F8289}"/>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699B85FB-0CE4-5A5B-D4D2-F785BB367A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7AC9702A-32E2-EEAA-89F9-D0CC25704F10}"/>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A87EA8B7-DB02-8A40-3CE8-C3BF796CDDA1}"/>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72952797-2137-7B75-C3D9-18B3C96EE7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17410" name="Picture 2" descr="Topoisomerase-I mediated DNA relaxation assay in the presence of increasing concentrations (10–400 μΜ) of N-alkylacridone 6 and N,N′-dialkyl-9,9′-biacridylidenes 7, 11, and 12 at pH 7.2 (a) and pH 5.8 (b), respectively.">
            <a:extLst>
              <a:ext uri="{FF2B5EF4-FFF2-40B4-BE49-F238E27FC236}">
                <a16:creationId xmlns:a16="http://schemas.microsoft.com/office/drawing/2014/main" id="{D1039963-B512-65CD-0D1C-B81BB9AB90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6658" y="952321"/>
            <a:ext cx="6621009" cy="3879217"/>
          </a:xfrm>
          <a:prstGeom prst="rect">
            <a:avLst/>
          </a:prstGeom>
          <a:noFill/>
          <a:extLst>
            <a:ext uri="{909E8E84-426E-40DD-AFC4-6F175D3DCCD1}">
              <a14:hiddenFill xmlns:a14="http://schemas.microsoft.com/office/drawing/2010/main">
                <a:solidFill>
                  <a:srgbClr val="FFFFFF"/>
                </a:solidFill>
              </a14:hiddenFill>
            </a:ext>
          </a:extLst>
        </p:spPr>
      </p:pic>
      <p:sp>
        <p:nvSpPr>
          <p:cNvPr id="6" name="TitleBox">
            <a:extLst>
              <a:ext uri="{FF2B5EF4-FFF2-40B4-BE49-F238E27FC236}">
                <a16:creationId xmlns:a16="http://schemas.microsoft.com/office/drawing/2014/main" id="{5F8D3026-9027-CB82-3F4B-14D48B27417C}"/>
              </a:ext>
            </a:extLst>
          </p:cNvPr>
          <p:cNvSpPr txBox="1"/>
          <p:nvPr/>
        </p:nvSpPr>
        <p:spPr>
          <a:xfrm>
            <a:off x="2005776" y="182880"/>
            <a:ext cx="6046847" cy="769441"/>
          </a:xfrm>
          <a:prstGeom prst="rect">
            <a:avLst/>
          </a:prstGeom>
          <a:noFill/>
        </p:spPr>
        <p:txBody>
          <a:bodyPr wrap="none">
            <a:spAutoFit/>
          </a:bodyPr>
          <a:lstStyle/>
          <a:p>
            <a:pPr algn="ctr">
              <a:defRPr>
                <a:latin typeface="Cambria"/>
              </a:defRPr>
            </a:pPr>
            <a:r>
              <a:rPr sz="4400" dirty="0">
                <a:solidFill>
                  <a:srgbClr val="FFFFFF"/>
                </a:solidFill>
              </a:rPr>
              <a:t>E</a:t>
            </a:r>
            <a:r>
              <a:rPr sz="3200" dirty="0">
                <a:solidFill>
                  <a:srgbClr val="FFFFFF"/>
                </a:solidFill>
              </a:rPr>
              <a:t>XPERIMENTAL VISUALIZATION</a:t>
            </a:r>
          </a:p>
        </p:txBody>
      </p:sp>
    </p:spTree>
    <p:extLst>
      <p:ext uri="{BB962C8B-B14F-4D97-AF65-F5344CB8AC3E}">
        <p14:creationId xmlns:p14="http://schemas.microsoft.com/office/powerpoint/2010/main" val="2990004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1862019" y="182880"/>
            <a:ext cx="6334363" cy="769441"/>
          </a:xfrm>
          <a:prstGeom prst="rect">
            <a:avLst/>
          </a:prstGeom>
          <a:noFill/>
        </p:spPr>
        <p:txBody>
          <a:bodyPr wrap="none">
            <a:spAutoFit/>
          </a:bodyPr>
          <a:lstStyle/>
          <a:p>
            <a:pPr algn="ctr">
              <a:defRPr>
                <a:latin typeface="Cambria"/>
              </a:defRPr>
            </a:pPr>
            <a:r>
              <a:rPr lang="pl-PL" sz="4400" dirty="0">
                <a:solidFill>
                  <a:srgbClr val="FFFFFF"/>
                </a:solidFill>
              </a:rPr>
              <a:t>M</a:t>
            </a:r>
            <a:r>
              <a:rPr sz="3200" dirty="0">
                <a:solidFill>
                  <a:srgbClr val="FFFFFF"/>
                </a:solidFill>
              </a:rPr>
              <a:t>ODELING OF DNA AS POLYMERS</a:t>
            </a:r>
          </a:p>
        </p:txBody>
      </p:sp>
      <p:sp>
        <p:nvSpPr>
          <p:cNvPr id="3" name="PointBox_0"/>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DNA modeled as flexible polymers</a:t>
            </a:r>
          </a:p>
        </p:txBody>
      </p:sp>
      <p:sp>
        <p:nvSpPr>
          <p:cNvPr id="4" name="PointBox_1"/>
          <p:cNvSpPr/>
          <p:nvPr/>
        </p:nvSpPr>
        <p:spPr>
          <a:xfrm>
            <a:off x="1371600" y="219456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Monte Carlo methods sample conformations</a:t>
            </a:r>
          </a:p>
        </p:txBody>
      </p:sp>
      <p:sp>
        <p:nvSpPr>
          <p:cNvPr id="5" name="PointBox_2"/>
          <p:cNvSpPr/>
          <p:nvPr/>
        </p:nvSpPr>
        <p:spPr>
          <a:xfrm>
            <a:off x="1371600" y="3071157"/>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Predict supercoiling, knot probability, dynamics</a:t>
            </a:r>
          </a:p>
        </p:txBody>
      </p:sp>
      <p:sp>
        <p:nvSpPr>
          <p:cNvPr id="6" name="PointBox_3"/>
          <p:cNvSpPr/>
          <p:nvPr/>
        </p:nvSpPr>
        <p:spPr>
          <a:xfrm>
            <a:off x="1371600" y="4302628"/>
            <a:ext cx="7315200" cy="657992"/>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Link physical models to biological function</a:t>
            </a:r>
          </a:p>
        </p:txBody>
      </p:sp>
      <p:sp>
        <p:nvSpPr>
          <p:cNvPr id="7" name="Dowolny kształt 6">
            <a:extLst>
              <a:ext uri="{FF2B5EF4-FFF2-40B4-BE49-F238E27FC236}">
                <a16:creationId xmlns:a16="http://schemas.microsoft.com/office/drawing/2014/main" id="{B4A689F7-63AE-0F98-6625-5642132516AA}"/>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1E3CE10A-005A-596D-9F50-B47D761BA39F}"/>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68CA0B91-5E50-4E48-9597-15574E319966}"/>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D50EDF77-5E1B-A592-DA6E-300351A535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A38F92F4-642C-7342-ED36-CB6DB1D77AB2}"/>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414B3530-6A15-1EE0-6160-8D601D9C76C4}"/>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F8EFBAF8-FDE3-4269-9A78-91BA3FCA87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D09F1561-FA8E-8267-96DC-EC1ADEEB0467}"/>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AE24A096-3204-BBD0-DF22-B5F3DE965BB4}"/>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9A0ECEEA-D77F-642F-B7EB-D0554671B4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7D96EF0E-09E5-551D-40FD-95D84102C32D}"/>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AF2EC01F-8D0E-A85D-0004-E3AA60B80A8E}"/>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4D2D51D6-3118-1A92-A0E2-8BD46BD8F3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900424A8-1E43-6FA6-B4BF-38E7B6E0B148}"/>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D420C4B9-0532-3A1E-4351-C6029151CCA6}"/>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7D952751-5EF9-C370-D023-8FF253166C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1670AEE8-FA7D-6EF9-3A77-18FFD87B9B5C}"/>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36136B82-AF0A-C0A1-505F-94DB2FE76C50}"/>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B8DB42E5-B17A-6B08-D479-B1C258E850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1821431" y="182880"/>
            <a:ext cx="6415539" cy="769441"/>
          </a:xfrm>
          <a:prstGeom prst="rect">
            <a:avLst/>
          </a:prstGeom>
          <a:noFill/>
        </p:spPr>
        <p:txBody>
          <a:bodyPr wrap="none">
            <a:spAutoFit/>
          </a:bodyPr>
          <a:lstStyle/>
          <a:p>
            <a:pPr algn="ctr">
              <a:defRPr>
                <a:latin typeface="Cambria"/>
              </a:defRPr>
            </a:pPr>
            <a:r>
              <a:rPr sz="4400" dirty="0">
                <a:solidFill>
                  <a:srgbClr val="FFFFFF"/>
                </a:solidFill>
              </a:rPr>
              <a:t>T</a:t>
            </a:r>
            <a:r>
              <a:rPr sz="3200" dirty="0">
                <a:solidFill>
                  <a:srgbClr val="FFFFFF"/>
                </a:solidFill>
              </a:rPr>
              <a:t>OPOLOGY </a:t>
            </a:r>
            <a:r>
              <a:rPr lang="pl-PL" sz="3200" dirty="0">
                <a:solidFill>
                  <a:srgbClr val="FFFFFF"/>
                </a:solidFill>
              </a:rPr>
              <a:t>VS</a:t>
            </a:r>
            <a:r>
              <a:rPr sz="3200" dirty="0">
                <a:solidFill>
                  <a:srgbClr val="FFFFFF"/>
                </a:solidFill>
              </a:rPr>
              <a:t> GENE EXPRESSION?</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Could supercoiling act as a regulatory mechanism?</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How do knots or torsional stress affect transcription?</a:t>
            </a:r>
          </a:p>
        </p:txBody>
      </p:sp>
      <p:sp>
        <p:nvSpPr>
          <p:cNvPr id="5" name="PointBox_2"/>
          <p:cNvSpPr/>
          <p:nvPr/>
        </p:nvSpPr>
        <p:spPr>
          <a:xfrm>
            <a:off x="1371600" y="37490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Could cells exploit topology for rapid response?</a:t>
            </a:r>
          </a:p>
        </p:txBody>
      </p:sp>
      <p:sp>
        <p:nvSpPr>
          <p:cNvPr id="7" name="Dowolny kształt 6">
            <a:extLst>
              <a:ext uri="{FF2B5EF4-FFF2-40B4-BE49-F238E27FC236}">
                <a16:creationId xmlns:a16="http://schemas.microsoft.com/office/drawing/2014/main" id="{D85035ED-7451-70E8-77C2-C858EDCF4184}"/>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1BFD1B11-8151-1AC6-4822-50546D7BFF57}"/>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6CCAE115-AEE9-F530-7908-99496F29EC55}"/>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409A1456-983A-714B-78D5-6444E5135B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8C505231-9743-931F-7786-55A3F5FAAEBF}"/>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DDBE4708-369C-FC23-EB0C-EC0610787B15}"/>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0328D045-8DEA-1A9A-BEDA-5B14D75A06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3C5FDF0E-3F7E-09AC-A610-3CAFDC03F596}"/>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C516531B-AC02-B06E-E093-08E49AA7FCB0}"/>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42E45B3F-C9CC-9459-EE85-28E72BBE9D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8DCFADEF-8270-3763-AD59-BE88E5930B8A}"/>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D6B8A526-4C18-B926-92C9-6742CEAF7357}"/>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1EB17F97-B9D2-B2FD-6595-1428FBC2B3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7AAE49CF-8D51-9C88-AADF-28134AB92581}"/>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201041D1-6916-7CA7-08D8-8051FD2A585E}"/>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4ACD6F24-F5FF-D2B6-B04C-A5F0CDB4D1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59ADE244-B893-EE45-34CA-30540ED9BEA0}"/>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A02D34DE-C8DA-E78C-47F2-ECA313E4E923}"/>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F84AE752-3E04-79D0-F6A3-30D43C44B4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095D"/>
        </a:solidFill>
        <a:effectLst/>
      </p:bgPr>
    </p:bg>
    <p:spTree>
      <p:nvGrpSpPr>
        <p:cNvPr id="1" name=""/>
        <p:cNvGrpSpPr/>
        <p:nvPr/>
      </p:nvGrpSpPr>
      <p:grpSpPr>
        <a:xfrm>
          <a:off x="0" y="0"/>
          <a:ext cx="0" cy="0"/>
          <a:chOff x="0" y="0"/>
          <a:chExt cx="0" cy="0"/>
        </a:xfrm>
      </p:grpSpPr>
      <p:sp>
        <p:nvSpPr>
          <p:cNvPr id="2" name="TitleBox"/>
          <p:cNvSpPr txBox="1"/>
          <p:nvPr/>
        </p:nvSpPr>
        <p:spPr>
          <a:xfrm>
            <a:off x="2532780" y="182880"/>
            <a:ext cx="4992841" cy="769441"/>
          </a:xfrm>
          <a:prstGeom prst="rect">
            <a:avLst/>
          </a:prstGeom>
          <a:noFill/>
        </p:spPr>
        <p:txBody>
          <a:bodyPr wrap="none">
            <a:spAutoFit/>
          </a:bodyPr>
          <a:lstStyle/>
          <a:p>
            <a:pPr algn="ctr">
              <a:defRPr>
                <a:latin typeface="Cambria"/>
              </a:defRPr>
            </a:pPr>
            <a:r>
              <a:rPr lang="pl-PL" sz="4400" dirty="0">
                <a:solidFill>
                  <a:srgbClr val="FFFFFF"/>
                </a:solidFill>
              </a:rPr>
              <a:t>B</a:t>
            </a:r>
            <a:r>
              <a:rPr sz="3200" dirty="0">
                <a:solidFill>
                  <a:srgbClr val="FFFFFF"/>
                </a:solidFill>
              </a:rPr>
              <a:t>ASE PAIRING AND LOOPS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RNA folds into stems, loops, bulges, and hairpins</a:t>
            </a:r>
          </a:p>
        </p:txBody>
      </p:sp>
      <p:sp>
        <p:nvSpPr>
          <p:cNvPr id="4" name="PointBox_1"/>
          <p:cNvSpPr/>
          <p:nvPr/>
        </p:nvSpPr>
        <p:spPr>
          <a:xfrm>
            <a:off x="1371600" y="2560320"/>
            <a:ext cx="7315200" cy="68319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Base pairing rules govern local structures</a:t>
            </a:r>
          </a:p>
        </p:txBody>
      </p:sp>
      <p:sp>
        <p:nvSpPr>
          <p:cNvPr id="5" name="PointBox_2"/>
          <p:cNvSpPr/>
          <p:nvPr/>
        </p:nvSpPr>
        <p:spPr>
          <a:xfrm>
            <a:off x="1371600" y="3334950"/>
            <a:ext cx="7315200" cy="68319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Structure influences translation and stability</a:t>
            </a:r>
          </a:p>
        </p:txBody>
      </p:sp>
      <p:sp>
        <p:nvSpPr>
          <p:cNvPr id="6" name="PointBox_3"/>
          <p:cNvSpPr/>
          <p:nvPr/>
        </p:nvSpPr>
        <p:spPr>
          <a:xfrm>
            <a:off x="1371600" y="4142171"/>
            <a:ext cx="7315200" cy="68319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❓How might small changes affect function?</a:t>
            </a:r>
          </a:p>
        </p:txBody>
      </p:sp>
      <p:sp>
        <p:nvSpPr>
          <p:cNvPr id="7" name="Dowolny kształt 6">
            <a:extLst>
              <a:ext uri="{FF2B5EF4-FFF2-40B4-BE49-F238E27FC236}">
                <a16:creationId xmlns:a16="http://schemas.microsoft.com/office/drawing/2014/main" id="{711B2A85-D858-A37B-2931-1A73C39A42B7}"/>
              </a:ext>
            </a:extLst>
          </p:cNvPr>
          <p:cNvSpPr/>
          <p:nvPr/>
        </p:nvSpPr>
        <p:spPr>
          <a:xfrm>
            <a:off x="-29359" y="-5030311"/>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8A23CAC1-D124-76C6-8FA7-C251DB859EA6}"/>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57F826C2-A576-3AA1-A4A2-BB521D9A1317}"/>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51DB4C17-9D6E-B45A-D1FB-DC27D6A987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7A19D382-90F5-1005-C665-5F5D2F1B664D}"/>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79646DE6-91DC-86A7-73AA-B537D746B67B}"/>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6303F22F-81C5-0863-97E0-3ED947BCEF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9E3D591C-37AE-F8C5-D74B-E9102708ADCF}"/>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06645874-C5FB-32C6-76A9-E285EB7EBDD5}"/>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EA9A4BDA-24C2-8A4E-1F36-39CC4C87D0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20" name="Grupa 19">
            <a:extLst>
              <a:ext uri="{FF2B5EF4-FFF2-40B4-BE49-F238E27FC236}">
                <a16:creationId xmlns:a16="http://schemas.microsoft.com/office/drawing/2014/main" id="{6AA45B35-11E5-BD08-6296-F48B54929589}"/>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AF854DB1-40F1-6910-A373-C117403B67CA}"/>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DB0541B8-FAD4-A1AF-8526-562794930D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0993462D-3D4C-6908-7A05-187E7DDEA428}"/>
              </a:ext>
            </a:extLst>
          </p:cNvPr>
          <p:cNvGrpSpPr/>
          <p:nvPr/>
        </p:nvGrpSpPr>
        <p:grpSpPr>
          <a:xfrm>
            <a:off x="108750" y="3556437"/>
            <a:ext cx="612000" cy="612000"/>
            <a:chOff x="599190" y="3556437"/>
            <a:chExt cx="612000" cy="612000"/>
          </a:xfrm>
        </p:grpSpPr>
        <p:sp>
          <p:nvSpPr>
            <p:cNvPr id="24" name="Owal 23">
              <a:extLst>
                <a:ext uri="{FF2B5EF4-FFF2-40B4-BE49-F238E27FC236}">
                  <a16:creationId xmlns:a16="http://schemas.microsoft.com/office/drawing/2014/main" id="{5CC403D9-18AC-8FE2-EEF2-EB89CAD6EF65}"/>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D942538F-304F-6EDD-FE6B-1E56C7A8CB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35" name="Grupa 34">
            <a:extLst>
              <a:ext uri="{FF2B5EF4-FFF2-40B4-BE49-F238E27FC236}">
                <a16:creationId xmlns:a16="http://schemas.microsoft.com/office/drawing/2014/main" id="{EEF900AB-8A04-7BC2-9D62-48D5E2A1D39F}"/>
              </a:ext>
            </a:extLst>
          </p:cNvPr>
          <p:cNvGrpSpPr/>
          <p:nvPr/>
        </p:nvGrpSpPr>
        <p:grpSpPr>
          <a:xfrm>
            <a:off x="599190" y="975063"/>
            <a:ext cx="612000" cy="612000"/>
            <a:chOff x="599190" y="975063"/>
            <a:chExt cx="612000" cy="612000"/>
          </a:xfrm>
        </p:grpSpPr>
        <p:sp>
          <p:nvSpPr>
            <p:cNvPr id="36" name="Owal 35">
              <a:extLst>
                <a:ext uri="{FF2B5EF4-FFF2-40B4-BE49-F238E27FC236}">
                  <a16:creationId xmlns:a16="http://schemas.microsoft.com/office/drawing/2014/main" id="{4AC5566E-AC8A-346E-44A6-01681B9ACB03}"/>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37" name="Grafika 36" descr="DNA z wypełnieniem pełnym">
              <a:extLst>
                <a:ext uri="{FF2B5EF4-FFF2-40B4-BE49-F238E27FC236}">
                  <a16:creationId xmlns:a16="http://schemas.microsoft.com/office/drawing/2014/main" id="{AE52513B-B33A-CFFF-2AF3-90A8F44E27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118" y="1004269"/>
              <a:ext cx="540000" cy="540000"/>
            </a:xfrm>
            <a:prstGeom prst="rect">
              <a:avLst/>
            </a:prstGeom>
          </p:spPr>
        </p:pic>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C095D"/>
        </a:solidFill>
        <a:effectLst/>
      </p:bgPr>
    </p:bg>
    <p:spTree>
      <p:nvGrpSpPr>
        <p:cNvPr id="1" name="">
          <a:extLst>
            <a:ext uri="{FF2B5EF4-FFF2-40B4-BE49-F238E27FC236}">
              <a16:creationId xmlns:a16="http://schemas.microsoft.com/office/drawing/2014/main" id="{6372B8F0-1A08-6B1C-D116-CED6DD0CC5DC}"/>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6A367E7B-9132-04C7-A2E8-641E1D71AF55}"/>
              </a:ext>
            </a:extLst>
          </p:cNvPr>
          <p:cNvSpPr txBox="1"/>
          <p:nvPr/>
        </p:nvSpPr>
        <p:spPr>
          <a:xfrm>
            <a:off x="2532780" y="182880"/>
            <a:ext cx="4992841" cy="769441"/>
          </a:xfrm>
          <a:prstGeom prst="rect">
            <a:avLst/>
          </a:prstGeom>
          <a:noFill/>
        </p:spPr>
        <p:txBody>
          <a:bodyPr wrap="none">
            <a:spAutoFit/>
          </a:bodyPr>
          <a:lstStyle/>
          <a:p>
            <a:pPr algn="ctr">
              <a:defRPr>
                <a:latin typeface="Cambria"/>
              </a:defRPr>
            </a:pPr>
            <a:r>
              <a:rPr lang="pl-PL" sz="4400" dirty="0">
                <a:solidFill>
                  <a:srgbClr val="FFFFFF"/>
                </a:solidFill>
              </a:rPr>
              <a:t>B</a:t>
            </a:r>
            <a:r>
              <a:rPr sz="3200" dirty="0">
                <a:solidFill>
                  <a:srgbClr val="FFFFFF"/>
                </a:solidFill>
              </a:rPr>
              <a:t>ASE PAIRING AND LOOPS</a:t>
            </a:r>
          </a:p>
        </p:txBody>
      </p:sp>
      <p:sp>
        <p:nvSpPr>
          <p:cNvPr id="7" name="Dowolny kształt 6">
            <a:extLst>
              <a:ext uri="{FF2B5EF4-FFF2-40B4-BE49-F238E27FC236}">
                <a16:creationId xmlns:a16="http://schemas.microsoft.com/office/drawing/2014/main" id="{6628E682-8531-B809-5A6D-98C8A8593FAE}"/>
              </a:ext>
            </a:extLst>
          </p:cNvPr>
          <p:cNvSpPr/>
          <p:nvPr/>
        </p:nvSpPr>
        <p:spPr>
          <a:xfrm>
            <a:off x="-29359" y="-5030311"/>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3BD64B4C-840C-A5D5-F547-CB52F5F4B59F}"/>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40D11554-76DD-E198-9578-C7BED89F2F41}"/>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FD17D5A6-4C31-A895-394E-53CBFC260D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1B749041-97F0-ED01-67E8-18903D53C65E}"/>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B2C1CDB2-5C23-D6B4-2490-E999B40AC4F9}"/>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54358790-D375-9103-FF5E-7EB593F877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11F52AA1-28EA-E724-1D01-C6F3C8E1D261}"/>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525A0614-CA57-CD34-4916-1FD838F89736}"/>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987323FE-DEB0-598A-3F1B-8B5E974C85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20" name="Grupa 19">
            <a:extLst>
              <a:ext uri="{FF2B5EF4-FFF2-40B4-BE49-F238E27FC236}">
                <a16:creationId xmlns:a16="http://schemas.microsoft.com/office/drawing/2014/main" id="{97156839-D722-C1C0-0115-DDC58F2505F0}"/>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6567C329-513D-070A-D4FB-157A8FD1D895}"/>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A1DF17B9-2366-32FA-CE1D-345327CAA8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59BA575F-0552-C74B-816C-350735FE413C}"/>
              </a:ext>
            </a:extLst>
          </p:cNvPr>
          <p:cNvGrpSpPr/>
          <p:nvPr/>
        </p:nvGrpSpPr>
        <p:grpSpPr>
          <a:xfrm>
            <a:off x="108750" y="3556437"/>
            <a:ext cx="612000" cy="612000"/>
            <a:chOff x="599190" y="3556437"/>
            <a:chExt cx="612000" cy="612000"/>
          </a:xfrm>
        </p:grpSpPr>
        <p:sp>
          <p:nvSpPr>
            <p:cNvPr id="24" name="Owal 23">
              <a:extLst>
                <a:ext uri="{FF2B5EF4-FFF2-40B4-BE49-F238E27FC236}">
                  <a16:creationId xmlns:a16="http://schemas.microsoft.com/office/drawing/2014/main" id="{DBF0E6F1-D136-1AD9-3C36-B5BE47B88DA3}"/>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0233F744-D6A0-9F36-1942-E0CC4871BD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35" name="Grupa 34">
            <a:extLst>
              <a:ext uri="{FF2B5EF4-FFF2-40B4-BE49-F238E27FC236}">
                <a16:creationId xmlns:a16="http://schemas.microsoft.com/office/drawing/2014/main" id="{4B541CF2-B25A-CAF4-7B2D-1F175618E982}"/>
              </a:ext>
            </a:extLst>
          </p:cNvPr>
          <p:cNvGrpSpPr/>
          <p:nvPr/>
        </p:nvGrpSpPr>
        <p:grpSpPr>
          <a:xfrm>
            <a:off x="599190" y="975063"/>
            <a:ext cx="612000" cy="612000"/>
            <a:chOff x="599190" y="975063"/>
            <a:chExt cx="612000" cy="612000"/>
          </a:xfrm>
        </p:grpSpPr>
        <p:sp>
          <p:nvSpPr>
            <p:cNvPr id="36" name="Owal 35">
              <a:extLst>
                <a:ext uri="{FF2B5EF4-FFF2-40B4-BE49-F238E27FC236}">
                  <a16:creationId xmlns:a16="http://schemas.microsoft.com/office/drawing/2014/main" id="{E85D2E89-7B41-751F-315F-4412DD535445}"/>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37" name="Grafika 36" descr="DNA z wypełnieniem pełnym">
              <a:extLst>
                <a:ext uri="{FF2B5EF4-FFF2-40B4-BE49-F238E27FC236}">
                  <a16:creationId xmlns:a16="http://schemas.microsoft.com/office/drawing/2014/main" id="{C2E45F95-1B9B-D8DB-71AB-B0BE84639B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118" y="1004269"/>
              <a:ext cx="540000" cy="540000"/>
            </a:xfrm>
            <a:prstGeom prst="rect">
              <a:avLst/>
            </a:prstGeom>
          </p:spPr>
        </p:pic>
      </p:grpSp>
      <p:pic>
        <p:nvPicPr>
          <p:cNvPr id="18434" name="Picture 2" descr="RNA can fold into several secondary structural motifs to fulfill its ...">
            <a:extLst>
              <a:ext uri="{FF2B5EF4-FFF2-40B4-BE49-F238E27FC236}">
                <a16:creationId xmlns:a16="http://schemas.microsoft.com/office/drawing/2014/main" id="{F3A9A1DE-55CF-0416-29B9-26ADCB93548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3745" y="900249"/>
            <a:ext cx="4270909" cy="4060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0783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C095D"/>
        </a:solidFill>
        <a:effectLst/>
      </p:bgPr>
    </p:bg>
    <p:spTree>
      <p:nvGrpSpPr>
        <p:cNvPr id="1" name=""/>
        <p:cNvGrpSpPr/>
        <p:nvPr/>
      </p:nvGrpSpPr>
      <p:grpSpPr>
        <a:xfrm>
          <a:off x="0" y="0"/>
          <a:ext cx="0" cy="0"/>
          <a:chOff x="0" y="0"/>
          <a:chExt cx="0" cy="0"/>
        </a:xfrm>
      </p:grpSpPr>
      <p:sp>
        <p:nvSpPr>
          <p:cNvPr id="2" name="TitleBox"/>
          <p:cNvSpPr txBox="1"/>
          <p:nvPr/>
        </p:nvSpPr>
        <p:spPr>
          <a:xfrm>
            <a:off x="1569762" y="182880"/>
            <a:ext cx="6918882" cy="769441"/>
          </a:xfrm>
          <a:prstGeom prst="rect">
            <a:avLst/>
          </a:prstGeom>
          <a:noFill/>
        </p:spPr>
        <p:txBody>
          <a:bodyPr wrap="none">
            <a:spAutoFit/>
          </a:bodyPr>
          <a:lstStyle/>
          <a:p>
            <a:pPr algn="ctr">
              <a:defRPr>
                <a:latin typeface="Cambria"/>
              </a:defRPr>
            </a:pPr>
            <a:r>
              <a:rPr lang="pl-PL" sz="4400" dirty="0">
                <a:solidFill>
                  <a:srgbClr val="FFFFFF"/>
                </a:solidFill>
              </a:rPr>
              <a:t>N</a:t>
            </a:r>
            <a:r>
              <a:rPr sz="3200" dirty="0">
                <a:solidFill>
                  <a:srgbClr val="FFFFFF"/>
                </a:solidFill>
              </a:rPr>
              <a:t>USSINOV</a:t>
            </a:r>
            <a:r>
              <a:rPr lang="pl-PL" sz="3200" dirty="0">
                <a:solidFill>
                  <a:srgbClr val="FFFFFF"/>
                </a:solidFill>
              </a:rPr>
              <a:t> AND</a:t>
            </a:r>
            <a:r>
              <a:rPr sz="3200" dirty="0">
                <a:solidFill>
                  <a:srgbClr val="FFFFFF"/>
                </a:solidFill>
              </a:rPr>
              <a:t> ZUKER</a:t>
            </a:r>
            <a:r>
              <a:rPr lang="pl-PL" sz="3200" dirty="0">
                <a:solidFill>
                  <a:srgbClr val="FFFFFF"/>
                </a:solidFill>
              </a:rPr>
              <a:t> ALGORITHMS</a:t>
            </a:r>
            <a:endParaRPr sz="3200" dirty="0">
              <a:solidFill>
                <a:srgbClr val="FFFFFF"/>
              </a:solidFill>
            </a:endParaRPr>
          </a:p>
        </p:txBody>
      </p:sp>
      <p:sp>
        <p:nvSpPr>
          <p:cNvPr id="3" name="PointBox_0"/>
          <p:cNvSpPr/>
          <p:nvPr/>
        </p:nvSpPr>
        <p:spPr>
          <a:xfrm>
            <a:off x="1371600" y="1371600"/>
            <a:ext cx="7315200" cy="769441"/>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Predict RNA secondary structures efficiently</a:t>
            </a:r>
          </a:p>
        </p:txBody>
      </p:sp>
      <p:sp>
        <p:nvSpPr>
          <p:cNvPr id="4" name="PointBox_1"/>
          <p:cNvSpPr/>
          <p:nvPr/>
        </p:nvSpPr>
        <p:spPr>
          <a:xfrm>
            <a:off x="1371600" y="221069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Nussinov maximizes base pairs, Zuker minimizes free energy</a:t>
            </a:r>
          </a:p>
        </p:txBody>
      </p:sp>
      <p:sp>
        <p:nvSpPr>
          <p:cNvPr id="5" name="PointBox_2"/>
          <p:cNvSpPr/>
          <p:nvPr/>
        </p:nvSpPr>
        <p:spPr>
          <a:xfrm>
            <a:off x="1371600" y="339941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Useful for long sequences and comparative analysis</a:t>
            </a:r>
          </a:p>
        </p:txBody>
      </p:sp>
      <p:sp>
        <p:nvSpPr>
          <p:cNvPr id="7" name="Dowolny kształt 6">
            <a:extLst>
              <a:ext uri="{FF2B5EF4-FFF2-40B4-BE49-F238E27FC236}">
                <a16:creationId xmlns:a16="http://schemas.microsoft.com/office/drawing/2014/main" id="{D66F550A-16D2-38BD-D58B-D7B4657E5D68}"/>
              </a:ext>
            </a:extLst>
          </p:cNvPr>
          <p:cNvSpPr/>
          <p:nvPr/>
        </p:nvSpPr>
        <p:spPr>
          <a:xfrm>
            <a:off x="-29359" y="-5030311"/>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B0F1B7B8-EE58-9C21-B634-FBAD5B717223}"/>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2F96B4E4-9FD4-7871-026A-858285737BA9}"/>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0A0BF603-9EEB-1A63-4F95-FB3B9BA3D1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6FB80B08-C73B-2A07-414F-3B9EB2101067}"/>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7DCC7044-7907-1F1A-8137-9EC7961A2306}"/>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748674C1-3E3B-EFB1-13BA-D0B6AEAC47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38C25429-0BE4-1AE3-1EDD-5EE07961EE50}"/>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3014A0C2-7A3A-540D-8F7E-F3D1CD5471C9}"/>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1E566C3E-BD61-43AD-584A-A87C06EC01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6FDBE3C6-55CF-F7D7-38E7-8E8C4AE61270}"/>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3FEDE341-F612-BC4D-B4AD-BC6B96D015A4}"/>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377CA254-6350-0110-EC09-9E7E6C53CB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149404FC-05F4-0FFA-DBAA-53C21C88D61F}"/>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420CAB57-3904-9C74-5972-C75890AF2E63}"/>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11A312C3-93BB-44CF-E7EB-3BC01540D2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534EA6D1-BE82-E071-DA8F-1F4D3AFFC4AD}"/>
              </a:ext>
            </a:extLst>
          </p:cNvPr>
          <p:cNvGrpSpPr/>
          <p:nvPr/>
        </p:nvGrpSpPr>
        <p:grpSpPr>
          <a:xfrm>
            <a:off x="599190" y="975063"/>
            <a:ext cx="612000" cy="612000"/>
            <a:chOff x="599190" y="975063"/>
            <a:chExt cx="612000" cy="612000"/>
          </a:xfrm>
        </p:grpSpPr>
        <p:sp>
          <p:nvSpPr>
            <p:cNvPr id="24" name="Owal 23">
              <a:extLst>
                <a:ext uri="{FF2B5EF4-FFF2-40B4-BE49-F238E27FC236}">
                  <a16:creationId xmlns:a16="http://schemas.microsoft.com/office/drawing/2014/main" id="{AD7A541E-DED3-0B94-244C-72682675C2CD}"/>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DNA z wypełnieniem pełnym">
              <a:extLst>
                <a:ext uri="{FF2B5EF4-FFF2-40B4-BE49-F238E27FC236}">
                  <a16:creationId xmlns:a16="http://schemas.microsoft.com/office/drawing/2014/main" id="{1CA59DF9-1325-6FE7-D86C-C92B183953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118" y="1004269"/>
              <a:ext cx="540000" cy="540000"/>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C095D"/>
        </a:solidFill>
        <a:effectLst/>
      </p:bgPr>
    </p:bg>
    <p:spTree>
      <p:nvGrpSpPr>
        <p:cNvPr id="1" name="">
          <a:extLst>
            <a:ext uri="{FF2B5EF4-FFF2-40B4-BE49-F238E27FC236}">
              <a16:creationId xmlns:a16="http://schemas.microsoft.com/office/drawing/2014/main" id="{CADE524D-CF97-9C87-0164-2347F11779E7}"/>
            </a:ext>
          </a:extLst>
        </p:cNvPr>
        <p:cNvGrpSpPr/>
        <p:nvPr/>
      </p:nvGrpSpPr>
      <p:grpSpPr>
        <a:xfrm>
          <a:off x="0" y="0"/>
          <a:ext cx="0" cy="0"/>
          <a:chOff x="0" y="0"/>
          <a:chExt cx="0" cy="0"/>
        </a:xfrm>
      </p:grpSpPr>
      <p:sp>
        <p:nvSpPr>
          <p:cNvPr id="7" name="Dowolny kształt 6">
            <a:extLst>
              <a:ext uri="{FF2B5EF4-FFF2-40B4-BE49-F238E27FC236}">
                <a16:creationId xmlns:a16="http://schemas.microsoft.com/office/drawing/2014/main" id="{0CC9EBE9-5F72-D2ED-46B5-FFFE9FD60C2A}"/>
              </a:ext>
            </a:extLst>
          </p:cNvPr>
          <p:cNvSpPr/>
          <p:nvPr/>
        </p:nvSpPr>
        <p:spPr>
          <a:xfrm>
            <a:off x="-29359" y="-5030311"/>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86ADC048-521A-B54A-D3D1-29240CBEF88F}"/>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7B9CFD65-E2F5-0885-B124-65207FFB6F47}"/>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60746060-AB9E-7C39-9C42-4B8EC598A2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EB34644A-E9CF-E4DD-29DD-602E4BC4BF5D}"/>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24AFA5ED-E8D0-F17B-B906-CFAC83FB7EEB}"/>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E343E709-5887-C0D8-7591-28024AABDE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AFF173D1-81B7-EC2F-6614-D692AA2A4BC6}"/>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740694B4-2BD4-AD75-0EEB-AA3906AFA662}"/>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0CB7C098-73A9-BC66-E663-A0B42812860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78DF52CB-B1D5-4C40-F4E8-6EE3E4AEF5B4}"/>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C4C8964E-786F-9712-6647-2401AF56BFE8}"/>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8E8B3BC1-9BAC-0A8C-45EB-C14737B61D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E0F10C8A-141C-0D18-2D47-EAC3AD548EDD}"/>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B61AA8A0-44FE-FB0E-2DF8-513F9A070B36}"/>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2C8331C7-6ABA-590E-0497-4BFFBF777F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647CEF07-BB19-DE1B-C3AA-74091AD53EEC}"/>
              </a:ext>
            </a:extLst>
          </p:cNvPr>
          <p:cNvGrpSpPr/>
          <p:nvPr/>
        </p:nvGrpSpPr>
        <p:grpSpPr>
          <a:xfrm>
            <a:off x="599190" y="975063"/>
            <a:ext cx="612000" cy="612000"/>
            <a:chOff x="599190" y="975063"/>
            <a:chExt cx="612000" cy="612000"/>
          </a:xfrm>
        </p:grpSpPr>
        <p:sp>
          <p:nvSpPr>
            <p:cNvPr id="24" name="Owal 23">
              <a:extLst>
                <a:ext uri="{FF2B5EF4-FFF2-40B4-BE49-F238E27FC236}">
                  <a16:creationId xmlns:a16="http://schemas.microsoft.com/office/drawing/2014/main" id="{25CBEB46-A502-41A6-F3BA-EFE597DA6BB1}"/>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DNA z wypełnieniem pełnym">
              <a:extLst>
                <a:ext uri="{FF2B5EF4-FFF2-40B4-BE49-F238E27FC236}">
                  <a16:creationId xmlns:a16="http://schemas.microsoft.com/office/drawing/2014/main" id="{E8B665A1-9EC9-C20B-944A-DBB4A93C32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118" y="1004269"/>
              <a:ext cx="540000" cy="540000"/>
            </a:xfrm>
            <a:prstGeom prst="rect">
              <a:avLst/>
            </a:prstGeom>
          </p:spPr>
        </p:pic>
      </p:grpSp>
      <p:pic>
        <p:nvPicPr>
          <p:cNvPr id="26" name="Obraz 25" descr="Obraz zawierający szkic, biały, monochromatyzm&#10;&#10;Zawartość wygenerowana przez AI może być niepoprawna.">
            <a:extLst>
              <a:ext uri="{FF2B5EF4-FFF2-40B4-BE49-F238E27FC236}">
                <a16:creationId xmlns:a16="http://schemas.microsoft.com/office/drawing/2014/main" id="{BE55372F-1103-3D67-4421-FD3060B846C2}"/>
              </a:ext>
            </a:extLst>
          </p:cNvPr>
          <p:cNvPicPr>
            <a:picLocks noChangeAspect="1"/>
          </p:cNvPicPr>
          <p:nvPr/>
        </p:nvPicPr>
        <p:blipFill>
          <a:blip r:embed="rId14"/>
          <a:stretch>
            <a:fillRect/>
          </a:stretch>
        </p:blipFill>
        <p:spPr>
          <a:xfrm>
            <a:off x="1340397" y="1736428"/>
            <a:ext cx="7377612" cy="2405743"/>
          </a:xfrm>
          <a:prstGeom prst="rect">
            <a:avLst/>
          </a:prstGeom>
        </p:spPr>
      </p:pic>
      <p:sp>
        <p:nvSpPr>
          <p:cNvPr id="27" name="TitleBox">
            <a:extLst>
              <a:ext uri="{FF2B5EF4-FFF2-40B4-BE49-F238E27FC236}">
                <a16:creationId xmlns:a16="http://schemas.microsoft.com/office/drawing/2014/main" id="{D3C19A75-F312-C42A-8703-DABA552933EE}"/>
              </a:ext>
            </a:extLst>
          </p:cNvPr>
          <p:cNvSpPr txBox="1"/>
          <p:nvPr/>
        </p:nvSpPr>
        <p:spPr>
          <a:xfrm>
            <a:off x="1569762" y="182880"/>
            <a:ext cx="6918882" cy="769441"/>
          </a:xfrm>
          <a:prstGeom prst="rect">
            <a:avLst/>
          </a:prstGeom>
          <a:noFill/>
        </p:spPr>
        <p:txBody>
          <a:bodyPr wrap="none">
            <a:spAutoFit/>
          </a:bodyPr>
          <a:lstStyle/>
          <a:p>
            <a:pPr algn="ctr">
              <a:defRPr>
                <a:latin typeface="Cambria"/>
              </a:defRPr>
            </a:pPr>
            <a:r>
              <a:rPr lang="pl-PL" sz="4400" dirty="0">
                <a:solidFill>
                  <a:srgbClr val="FFFFFF"/>
                </a:solidFill>
              </a:rPr>
              <a:t>N</a:t>
            </a:r>
            <a:r>
              <a:rPr sz="3200" dirty="0">
                <a:solidFill>
                  <a:srgbClr val="FFFFFF"/>
                </a:solidFill>
              </a:rPr>
              <a:t>USSINOV</a:t>
            </a:r>
            <a:r>
              <a:rPr lang="pl-PL" sz="3200" dirty="0">
                <a:solidFill>
                  <a:srgbClr val="FFFFFF"/>
                </a:solidFill>
              </a:rPr>
              <a:t> AND</a:t>
            </a:r>
            <a:r>
              <a:rPr sz="3200" dirty="0">
                <a:solidFill>
                  <a:srgbClr val="FFFFFF"/>
                </a:solidFill>
              </a:rPr>
              <a:t> ZUKER</a:t>
            </a:r>
            <a:r>
              <a:rPr lang="pl-PL" sz="3200" dirty="0">
                <a:solidFill>
                  <a:srgbClr val="FFFFFF"/>
                </a:solidFill>
              </a:rPr>
              <a:t> ALGORITHMS</a:t>
            </a:r>
            <a:endParaRPr sz="3200" dirty="0">
              <a:solidFill>
                <a:srgbClr val="FFFFFF"/>
              </a:solidFill>
            </a:endParaRPr>
          </a:p>
        </p:txBody>
      </p:sp>
    </p:spTree>
    <p:extLst>
      <p:ext uri="{BB962C8B-B14F-4D97-AF65-F5344CB8AC3E}">
        <p14:creationId xmlns:p14="http://schemas.microsoft.com/office/powerpoint/2010/main" val="1557731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a:extLst>
            <a:ext uri="{FF2B5EF4-FFF2-40B4-BE49-F238E27FC236}">
              <a16:creationId xmlns:a16="http://schemas.microsoft.com/office/drawing/2014/main" id="{57A7CA51-E4AA-0D67-B1EA-1BEDB4E2FD5F}"/>
            </a:ext>
          </a:extLst>
        </p:cNvPr>
        <p:cNvGrpSpPr/>
        <p:nvPr/>
      </p:nvGrpSpPr>
      <p:grpSpPr>
        <a:xfrm>
          <a:off x="0" y="0"/>
          <a:ext cx="0" cy="0"/>
          <a:chOff x="0" y="0"/>
          <a:chExt cx="0" cy="0"/>
        </a:xfrm>
      </p:grpSpPr>
      <p:sp>
        <p:nvSpPr>
          <p:cNvPr id="7" name="Dowolny kształt 6">
            <a:extLst>
              <a:ext uri="{FF2B5EF4-FFF2-40B4-BE49-F238E27FC236}">
                <a16:creationId xmlns:a16="http://schemas.microsoft.com/office/drawing/2014/main" id="{4C73E56D-F3D9-8ED5-1883-7420E2F3847B}"/>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14" name="Grupa 13">
            <a:extLst>
              <a:ext uri="{FF2B5EF4-FFF2-40B4-BE49-F238E27FC236}">
                <a16:creationId xmlns:a16="http://schemas.microsoft.com/office/drawing/2014/main" id="{759CBFAF-511C-184B-37A6-1C9EF92E0CEB}"/>
              </a:ext>
            </a:extLst>
          </p:cNvPr>
          <p:cNvGrpSpPr/>
          <p:nvPr/>
        </p:nvGrpSpPr>
        <p:grpSpPr>
          <a:xfrm>
            <a:off x="111699" y="4401159"/>
            <a:ext cx="622919" cy="612000"/>
            <a:chOff x="91167" y="4413936"/>
            <a:chExt cx="622919" cy="612000"/>
          </a:xfrm>
        </p:grpSpPr>
        <p:sp>
          <p:nvSpPr>
            <p:cNvPr id="15" name="Owal 14">
              <a:extLst>
                <a:ext uri="{FF2B5EF4-FFF2-40B4-BE49-F238E27FC236}">
                  <a16:creationId xmlns:a16="http://schemas.microsoft.com/office/drawing/2014/main" id="{46E22AA2-6D1F-5C8E-686D-18346F178CCB}"/>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Wyjście z wypełnieniem pełnym">
              <a:extLst>
                <a:ext uri="{FF2B5EF4-FFF2-40B4-BE49-F238E27FC236}">
                  <a16:creationId xmlns:a16="http://schemas.microsoft.com/office/drawing/2014/main" id="{70529FB2-08D4-EAF5-0E8F-31E64805E4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66" name="Grupa 65">
            <a:extLst>
              <a:ext uri="{FF2B5EF4-FFF2-40B4-BE49-F238E27FC236}">
                <a16:creationId xmlns:a16="http://schemas.microsoft.com/office/drawing/2014/main" id="{86370EF0-9224-CE57-C1C5-360059606C92}"/>
              </a:ext>
            </a:extLst>
          </p:cNvPr>
          <p:cNvGrpSpPr/>
          <p:nvPr/>
        </p:nvGrpSpPr>
        <p:grpSpPr>
          <a:xfrm>
            <a:off x="161746" y="1835521"/>
            <a:ext cx="612000" cy="612000"/>
            <a:chOff x="652186" y="1835521"/>
            <a:chExt cx="612000" cy="612000"/>
          </a:xfrm>
        </p:grpSpPr>
        <p:sp>
          <p:nvSpPr>
            <p:cNvPr id="67" name="Owal 66">
              <a:extLst>
                <a:ext uri="{FF2B5EF4-FFF2-40B4-BE49-F238E27FC236}">
                  <a16:creationId xmlns:a16="http://schemas.microsoft.com/office/drawing/2014/main" id="{29FAA2F6-4202-49A6-6F68-72BB303F6039}"/>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8" name="Grafika 67" descr="Mikroskop z wypełnieniem pełnym">
              <a:extLst>
                <a:ext uri="{FF2B5EF4-FFF2-40B4-BE49-F238E27FC236}">
                  <a16:creationId xmlns:a16="http://schemas.microsoft.com/office/drawing/2014/main" id="{B63E8704-D49F-B71B-FE63-18F084A36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69" name="Grupa 68">
            <a:extLst>
              <a:ext uri="{FF2B5EF4-FFF2-40B4-BE49-F238E27FC236}">
                <a16:creationId xmlns:a16="http://schemas.microsoft.com/office/drawing/2014/main" id="{525D9C83-1266-C02D-F803-50D7FA7AD605}"/>
              </a:ext>
            </a:extLst>
          </p:cNvPr>
          <p:cNvGrpSpPr/>
          <p:nvPr/>
        </p:nvGrpSpPr>
        <p:grpSpPr>
          <a:xfrm>
            <a:off x="108750" y="975063"/>
            <a:ext cx="612000" cy="612000"/>
            <a:chOff x="599190" y="975063"/>
            <a:chExt cx="612000" cy="612000"/>
          </a:xfrm>
        </p:grpSpPr>
        <p:sp>
          <p:nvSpPr>
            <p:cNvPr id="70" name="Owal 69">
              <a:extLst>
                <a:ext uri="{FF2B5EF4-FFF2-40B4-BE49-F238E27FC236}">
                  <a16:creationId xmlns:a16="http://schemas.microsoft.com/office/drawing/2014/main" id="{82EF2F52-D30B-5427-D4C0-7D5861B96E8C}"/>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71" name="Grafika 70" descr="DNA z wypełnieniem pełnym">
              <a:extLst>
                <a:ext uri="{FF2B5EF4-FFF2-40B4-BE49-F238E27FC236}">
                  <a16:creationId xmlns:a16="http://schemas.microsoft.com/office/drawing/2014/main" id="{3985B27D-B7F9-FD87-F8E2-A12315C0DD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72" name="Grupa 71">
            <a:extLst>
              <a:ext uri="{FF2B5EF4-FFF2-40B4-BE49-F238E27FC236}">
                <a16:creationId xmlns:a16="http://schemas.microsoft.com/office/drawing/2014/main" id="{EF2A3CED-D426-E452-4805-27341BDADDCE}"/>
              </a:ext>
            </a:extLst>
          </p:cNvPr>
          <p:cNvGrpSpPr/>
          <p:nvPr/>
        </p:nvGrpSpPr>
        <p:grpSpPr>
          <a:xfrm>
            <a:off x="133988" y="2695979"/>
            <a:ext cx="612000" cy="612000"/>
            <a:chOff x="624428" y="2695979"/>
            <a:chExt cx="612000" cy="612000"/>
          </a:xfrm>
        </p:grpSpPr>
        <p:sp>
          <p:nvSpPr>
            <p:cNvPr id="73" name="Owal 72">
              <a:extLst>
                <a:ext uri="{FF2B5EF4-FFF2-40B4-BE49-F238E27FC236}">
                  <a16:creationId xmlns:a16="http://schemas.microsoft.com/office/drawing/2014/main" id="{81B5C8D1-2651-172D-5421-A9844E132287}"/>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74" name="Grafika 73" descr="Sieć z wypełnieniem pełnym">
              <a:extLst>
                <a:ext uri="{FF2B5EF4-FFF2-40B4-BE49-F238E27FC236}">
                  <a16:creationId xmlns:a16="http://schemas.microsoft.com/office/drawing/2014/main" id="{7D952228-0946-78AF-ACB0-8B1F1185F3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75" name="Grupa 74">
            <a:extLst>
              <a:ext uri="{FF2B5EF4-FFF2-40B4-BE49-F238E27FC236}">
                <a16:creationId xmlns:a16="http://schemas.microsoft.com/office/drawing/2014/main" id="{52EEB1B0-95F8-F463-6853-B8BEC3566250}"/>
              </a:ext>
            </a:extLst>
          </p:cNvPr>
          <p:cNvGrpSpPr/>
          <p:nvPr/>
        </p:nvGrpSpPr>
        <p:grpSpPr>
          <a:xfrm>
            <a:off x="108750" y="3556437"/>
            <a:ext cx="612000" cy="612000"/>
            <a:chOff x="599190" y="3556437"/>
            <a:chExt cx="612000" cy="612000"/>
          </a:xfrm>
        </p:grpSpPr>
        <p:sp>
          <p:nvSpPr>
            <p:cNvPr id="76" name="Owal 75">
              <a:extLst>
                <a:ext uri="{FF2B5EF4-FFF2-40B4-BE49-F238E27FC236}">
                  <a16:creationId xmlns:a16="http://schemas.microsoft.com/office/drawing/2014/main" id="{0CA7C87F-5CA6-AAE0-8D06-50085DF860E2}"/>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77" name="Grafika 76" descr="bakteria z wypełnieniem pełnym">
              <a:extLst>
                <a:ext uri="{FF2B5EF4-FFF2-40B4-BE49-F238E27FC236}">
                  <a16:creationId xmlns:a16="http://schemas.microsoft.com/office/drawing/2014/main" id="{19D1A993-AB17-9611-87A7-4F55E7F204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sp>
        <p:nvSpPr>
          <p:cNvPr id="2" name="TitleBox">
            <a:extLst>
              <a:ext uri="{FF2B5EF4-FFF2-40B4-BE49-F238E27FC236}">
                <a16:creationId xmlns:a16="http://schemas.microsoft.com/office/drawing/2014/main" id="{9C9A0004-F1A6-1A39-8E7E-AAA099B0810A}"/>
              </a:ext>
            </a:extLst>
          </p:cNvPr>
          <p:cNvSpPr txBox="1"/>
          <p:nvPr/>
        </p:nvSpPr>
        <p:spPr>
          <a:xfrm>
            <a:off x="2071499" y="182880"/>
            <a:ext cx="5915402" cy="769441"/>
          </a:xfrm>
          <a:prstGeom prst="rect">
            <a:avLst/>
          </a:prstGeom>
          <a:noFill/>
        </p:spPr>
        <p:txBody>
          <a:bodyPr wrap="none">
            <a:spAutoFit/>
          </a:bodyPr>
          <a:lstStyle/>
          <a:p>
            <a:pPr algn="ctr">
              <a:defRPr>
                <a:latin typeface="Cambria"/>
              </a:defRPr>
            </a:pPr>
            <a:r>
              <a:rPr lang="pl-PL" sz="4400" dirty="0">
                <a:solidFill>
                  <a:srgbClr val="FFFFFF"/>
                </a:solidFill>
              </a:rPr>
              <a:t>W</a:t>
            </a:r>
            <a:r>
              <a:rPr sz="3200" dirty="0">
                <a:solidFill>
                  <a:srgbClr val="FFFFFF"/>
                </a:solidFill>
              </a:rPr>
              <a:t>HY 3D STRUCTURE MATTERS</a:t>
            </a:r>
          </a:p>
        </p:txBody>
      </p:sp>
      <p:sp>
        <p:nvSpPr>
          <p:cNvPr id="4" name="PointBox_1">
            <a:extLst>
              <a:ext uri="{FF2B5EF4-FFF2-40B4-BE49-F238E27FC236}">
                <a16:creationId xmlns:a16="http://schemas.microsoft.com/office/drawing/2014/main" id="{2A2FCD35-FC0A-B4DC-B9BC-E0C42BF1B462}"/>
              </a:ext>
            </a:extLst>
          </p:cNvPr>
          <p:cNvSpPr/>
          <p:nvPr/>
        </p:nvSpPr>
        <p:spPr>
          <a:xfrm>
            <a:off x="1359323" y="1606965"/>
            <a:ext cx="2590800" cy="2561472"/>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Topology affects replication, transcription, recombination</a:t>
            </a:r>
          </a:p>
        </p:txBody>
      </p:sp>
      <p:grpSp>
        <p:nvGrpSpPr>
          <p:cNvPr id="62" name="Grupa 61">
            <a:extLst>
              <a:ext uri="{FF2B5EF4-FFF2-40B4-BE49-F238E27FC236}">
                <a16:creationId xmlns:a16="http://schemas.microsoft.com/office/drawing/2014/main" id="{893FF31C-A9CE-4DAB-61B8-715E93EE78CE}"/>
              </a:ext>
            </a:extLst>
          </p:cNvPr>
          <p:cNvGrpSpPr/>
          <p:nvPr/>
        </p:nvGrpSpPr>
        <p:grpSpPr>
          <a:xfrm>
            <a:off x="596620" y="114605"/>
            <a:ext cx="612000" cy="612000"/>
            <a:chOff x="596620" y="114605"/>
            <a:chExt cx="612000" cy="612000"/>
          </a:xfrm>
        </p:grpSpPr>
        <p:sp>
          <p:nvSpPr>
            <p:cNvPr id="12" name="Owal 11">
              <a:extLst>
                <a:ext uri="{FF2B5EF4-FFF2-40B4-BE49-F238E27FC236}">
                  <a16:creationId xmlns:a16="http://schemas.microsoft.com/office/drawing/2014/main" id="{C1C3F4CF-9D15-341F-0D0A-E0B5635AACCA}"/>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30" name="Grafika 29" descr="Węzeł z wypełnieniem pełnym">
              <a:extLst>
                <a:ext uri="{FF2B5EF4-FFF2-40B4-BE49-F238E27FC236}">
                  <a16:creationId xmlns:a16="http://schemas.microsoft.com/office/drawing/2014/main" id="{EBB90BFE-D55A-A629-E643-D24F718E03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1026" name="Picture 2" descr="Changes of DNA topology during replication. (A) In most prokaryotes, native unreplicated molecules are negatively supercoiled. (B) Negative supercoiling facilitates the opening of the double-helix required for transcription and replication to begin and advance. This opening, however, generates positive torsional tension ahead of the fork. At the beginning, when unreplicated portions are sufficiently large, several molecules of DNA gyrase acting independently from each other can eliminate all positive torsional tension and even maintain negative supercoiling in the yet unreplicated portion of the molecules. Circular red arrow indictes that freshly replicated portions have the freedom of axial rotation due to the presence of single-stranded regions at replication forks.(C) As replication advances and there is less place for topoisomerases to act ahead of the replication fork, positive supercoiling accumulates in the unreplicated region. Rotations of the forks, indicated with a blue circular arrow, partially releases the torsional stress by formation of precatenanes that wind around each other in a right-handed way and have positive signs of their crossings as the direction of newly replicated portions of the molecules follows the direction of parental strands. (D) Once the replication is completed, fully replicated molecules form right-handed catenanes in which individual DNA circles are multiply catenated with each other. The sign of catenane crossings is positive as newly replicated molecules inherit the directions of parental strands. The unreplicated parental DNA double-helix is shown in blue and green while newly synthesized strands are depicted in red.">
            <a:extLst>
              <a:ext uri="{FF2B5EF4-FFF2-40B4-BE49-F238E27FC236}">
                <a16:creationId xmlns:a16="http://schemas.microsoft.com/office/drawing/2014/main" id="{8F625916-3612-8005-ABB3-2FB5EF4B06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95862" y="1164469"/>
            <a:ext cx="5020865" cy="323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84847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C095D"/>
        </a:solidFill>
        <a:effectLst/>
      </p:bgPr>
    </p:bg>
    <p:spTree>
      <p:nvGrpSpPr>
        <p:cNvPr id="1" name=""/>
        <p:cNvGrpSpPr/>
        <p:nvPr/>
      </p:nvGrpSpPr>
      <p:grpSpPr>
        <a:xfrm>
          <a:off x="0" y="0"/>
          <a:ext cx="0" cy="0"/>
          <a:chOff x="0" y="0"/>
          <a:chExt cx="0" cy="0"/>
        </a:xfrm>
      </p:grpSpPr>
      <p:sp>
        <p:nvSpPr>
          <p:cNvPr id="2" name="TitleBox"/>
          <p:cNvSpPr txBox="1"/>
          <p:nvPr/>
        </p:nvSpPr>
        <p:spPr>
          <a:xfrm>
            <a:off x="3030098" y="182880"/>
            <a:ext cx="3998210" cy="769441"/>
          </a:xfrm>
          <a:prstGeom prst="rect">
            <a:avLst/>
          </a:prstGeom>
          <a:noFill/>
        </p:spPr>
        <p:txBody>
          <a:bodyPr wrap="none">
            <a:spAutoFit/>
          </a:bodyPr>
          <a:lstStyle/>
          <a:p>
            <a:pPr algn="ctr">
              <a:defRPr>
                <a:latin typeface="Cambria"/>
              </a:defRPr>
            </a:pPr>
            <a:r>
              <a:rPr lang="pl-PL" sz="4400" dirty="0">
                <a:solidFill>
                  <a:srgbClr val="FFFFFF"/>
                </a:solidFill>
              </a:rPr>
              <a:t>B</a:t>
            </a:r>
            <a:r>
              <a:rPr lang="pl-PL" sz="3200" dirty="0">
                <a:solidFill>
                  <a:srgbClr val="FFFFFF"/>
                </a:solidFill>
              </a:rPr>
              <a:t>RACKET NOTATION</a:t>
            </a:r>
            <a:endParaRPr sz="3200" dirty="0">
              <a:solidFill>
                <a:srgbClr val="FFFFFF"/>
              </a:solidFill>
            </a:endParaRPr>
          </a:p>
        </p:txBody>
      </p:sp>
      <p:sp>
        <p:nvSpPr>
          <p:cNvPr id="7" name="Dowolny kształt 6">
            <a:extLst>
              <a:ext uri="{FF2B5EF4-FFF2-40B4-BE49-F238E27FC236}">
                <a16:creationId xmlns:a16="http://schemas.microsoft.com/office/drawing/2014/main" id="{98BC57B0-9848-24F9-7DC7-BD4ADAB316FD}"/>
              </a:ext>
            </a:extLst>
          </p:cNvPr>
          <p:cNvSpPr/>
          <p:nvPr/>
        </p:nvSpPr>
        <p:spPr>
          <a:xfrm>
            <a:off x="-29359" y="-5030311"/>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C7947002-DDDD-832D-712B-7497B1DBCDA6}"/>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70B5D071-6775-B94B-AC54-0563274D450C}"/>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900A60E5-5E03-9F22-6963-503C019D41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A215AE80-98F6-1822-C4C7-9F823D9F0841}"/>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188B387D-B115-256F-1DA1-0A6BB17B2351}"/>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3E4D2E65-A109-8E7B-DDE6-813EF5D2FB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F89E5BA5-EEB0-E363-859E-C382D241D79D}"/>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6775C3D9-0E0A-5E52-3222-E9B37C4DACB6}"/>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66CD2226-B3BC-D299-6211-CCDB8FDBB8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2248597D-EF2C-8399-FE39-7F2244F8D1DE}"/>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31739357-E06D-3D83-48B1-DC77E607EF1B}"/>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63FE44D1-7FD6-699C-E31A-07790A5A08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EB349E45-DFE5-E93D-2EA6-3CCC3AF2C5DB}"/>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615DEA1B-4353-E446-0EDA-FA55E7DA3684}"/>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D13BCD10-25F2-A5FA-E41C-9A8779B477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5B7A2F04-EF24-7B05-F2FA-EF09A74F2F31}"/>
              </a:ext>
            </a:extLst>
          </p:cNvPr>
          <p:cNvGrpSpPr/>
          <p:nvPr/>
        </p:nvGrpSpPr>
        <p:grpSpPr>
          <a:xfrm>
            <a:off x="599190" y="975063"/>
            <a:ext cx="612000" cy="612000"/>
            <a:chOff x="599190" y="975063"/>
            <a:chExt cx="612000" cy="612000"/>
          </a:xfrm>
        </p:grpSpPr>
        <p:sp>
          <p:nvSpPr>
            <p:cNvPr id="24" name="Owal 23">
              <a:extLst>
                <a:ext uri="{FF2B5EF4-FFF2-40B4-BE49-F238E27FC236}">
                  <a16:creationId xmlns:a16="http://schemas.microsoft.com/office/drawing/2014/main" id="{12447B22-5C24-A1A0-A3D8-64C630550A36}"/>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DNA z wypełnieniem pełnym">
              <a:extLst>
                <a:ext uri="{FF2B5EF4-FFF2-40B4-BE49-F238E27FC236}">
                  <a16:creationId xmlns:a16="http://schemas.microsoft.com/office/drawing/2014/main" id="{18CCC566-6C89-1921-EA1B-7627601899A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118" y="1004269"/>
              <a:ext cx="540000" cy="540000"/>
            </a:xfrm>
            <a:prstGeom prst="rect">
              <a:avLst/>
            </a:prstGeom>
          </p:spPr>
        </p:pic>
      </p:grpSp>
      <p:pic>
        <p:nvPicPr>
          <p:cNvPr id="19460" name="Picture 4" descr="Common secondary and tertiary structures of RNA. A. The dot-bracket notation and 2-D map of a small region from the 5′ end of B2-SINE lncRNA showing common secondary structure elements. B. 2-D and 3-D representations of RNA tertiary structures. A double-stranded region of the expression and nuclear retention element (ENE) sequesters the RNA poly(A) tail (magenta) from Kaposi's sarcoma-associated herpesvirus using Watson-Crick and Hoogsteen interactions to form a stabilising triple helix (PDB entry 3P22 [148]). A kissing loop between the stem-loop substrate and stem-loop catalytic domain by the Neurospora Varkud satellite ribozyme (PDB entry 2MI0 [149]). The three Watson-Crick base-pairs responsible for the interaction between the two loops are indicated with a dotted line. A classical pseudoknot from the turnip yellow mosaic virus showing the reciprocal interaction between two stemloops where the loop of each stemloop forms the stem of the other (PDB entry 1A60 [150]). All tertiary structures are shown as cartoon representations coloured by element. Wobble and nonWatson-Crick base-pairs are shown in the 2-D maps as unfilled and filled circles respectively. ">
            <a:extLst>
              <a:ext uri="{FF2B5EF4-FFF2-40B4-BE49-F238E27FC236}">
                <a16:creationId xmlns:a16="http://schemas.microsoft.com/office/drawing/2014/main" id="{5D1E5211-E43D-18B8-E9FD-9E9D67600E4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69144"/>
          <a:stretch>
            <a:fillRect/>
          </a:stretch>
        </p:blipFill>
        <p:spPr bwMode="auto">
          <a:xfrm>
            <a:off x="1271664" y="1790700"/>
            <a:ext cx="7710590" cy="25331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095D"/>
        </a:solidFill>
        <a:effectLst/>
      </p:bgPr>
    </p:bg>
    <p:spTree>
      <p:nvGrpSpPr>
        <p:cNvPr id="1" name="">
          <a:extLst>
            <a:ext uri="{FF2B5EF4-FFF2-40B4-BE49-F238E27FC236}">
              <a16:creationId xmlns:a16="http://schemas.microsoft.com/office/drawing/2014/main" id="{B03DB067-ED83-7BAC-7D2B-EB276891F4E4}"/>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43C083EF-6F60-3B60-E335-1C79BE092A62}"/>
              </a:ext>
            </a:extLst>
          </p:cNvPr>
          <p:cNvSpPr txBox="1"/>
          <p:nvPr/>
        </p:nvSpPr>
        <p:spPr>
          <a:xfrm>
            <a:off x="2447403" y="182880"/>
            <a:ext cx="5163593" cy="769441"/>
          </a:xfrm>
          <a:prstGeom prst="rect">
            <a:avLst/>
          </a:prstGeom>
          <a:noFill/>
        </p:spPr>
        <p:txBody>
          <a:bodyPr wrap="none">
            <a:spAutoFit/>
          </a:bodyPr>
          <a:lstStyle/>
          <a:p>
            <a:pPr algn="ctr">
              <a:defRPr>
                <a:latin typeface="Cambria"/>
              </a:defRPr>
            </a:pPr>
            <a:r>
              <a:rPr sz="4400" dirty="0">
                <a:solidFill>
                  <a:srgbClr val="FFFFFF"/>
                </a:solidFill>
              </a:rPr>
              <a:t>P</a:t>
            </a:r>
            <a:r>
              <a:rPr sz="3200" dirty="0">
                <a:solidFill>
                  <a:srgbClr val="FFFFFF"/>
                </a:solidFill>
              </a:rPr>
              <a:t>SEUDOKNOT PREDICTION</a:t>
            </a:r>
          </a:p>
        </p:txBody>
      </p:sp>
      <p:sp>
        <p:nvSpPr>
          <p:cNvPr id="7" name="Dowolny kształt 6">
            <a:extLst>
              <a:ext uri="{FF2B5EF4-FFF2-40B4-BE49-F238E27FC236}">
                <a16:creationId xmlns:a16="http://schemas.microsoft.com/office/drawing/2014/main" id="{865B6D4A-06F1-61F0-18E9-D31CD3A45E2C}"/>
              </a:ext>
            </a:extLst>
          </p:cNvPr>
          <p:cNvSpPr/>
          <p:nvPr/>
        </p:nvSpPr>
        <p:spPr>
          <a:xfrm>
            <a:off x="-29359" y="-5030311"/>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FFA85075-E7ED-2EF7-F87F-325F070A3AFA}"/>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6908C51B-92CA-99DD-9D8F-ADEC25CF3B41}"/>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63A8B524-0BF0-6328-EED1-8C113EF2BB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11A47514-1206-9079-6CF7-FF1E361FA346}"/>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5AF69ADA-4A1F-576E-F1C1-AFE2C455F31C}"/>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66E0BB7D-9E33-DCFC-8B33-2E15E007CA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5FE4C379-6F00-4EDA-EED2-22FD323C0D6A}"/>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F620E028-6D28-92B6-1AAF-D099621D9D0D}"/>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3D23EA49-CBEE-5956-8AAC-460155980C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026AA3ED-FD60-FCC4-63FB-11B2792AFC57}"/>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CE93021D-6BB8-4E9C-BE3B-9E68A863E504}"/>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6CE7BFAB-F0E7-7FCF-EC0B-6A2759EEA6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BEBA598B-6149-D694-9335-442816E1665A}"/>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CE6DD9F6-7C2F-721A-74B8-D9EFD9CCD76B}"/>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E75CADB0-321B-01FB-A7E7-0C65B68056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61156DA3-249C-D110-E45D-3A151E7785B1}"/>
              </a:ext>
            </a:extLst>
          </p:cNvPr>
          <p:cNvGrpSpPr/>
          <p:nvPr/>
        </p:nvGrpSpPr>
        <p:grpSpPr>
          <a:xfrm>
            <a:off x="599190" y="975063"/>
            <a:ext cx="612000" cy="612000"/>
            <a:chOff x="599190" y="975063"/>
            <a:chExt cx="612000" cy="612000"/>
          </a:xfrm>
        </p:grpSpPr>
        <p:sp>
          <p:nvSpPr>
            <p:cNvPr id="24" name="Owal 23">
              <a:extLst>
                <a:ext uri="{FF2B5EF4-FFF2-40B4-BE49-F238E27FC236}">
                  <a16:creationId xmlns:a16="http://schemas.microsoft.com/office/drawing/2014/main" id="{D643D787-ACED-A41A-BA2B-B55ADCB276CD}"/>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DNA z wypełnieniem pełnym">
              <a:extLst>
                <a:ext uri="{FF2B5EF4-FFF2-40B4-BE49-F238E27FC236}">
                  <a16:creationId xmlns:a16="http://schemas.microsoft.com/office/drawing/2014/main" id="{6FD6DBF0-8B41-CA72-6A9D-2E33748FD4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118" y="1004269"/>
              <a:ext cx="540000" cy="540000"/>
            </a:xfrm>
            <a:prstGeom prst="rect">
              <a:avLst/>
            </a:prstGeom>
          </p:spPr>
        </p:pic>
      </p:grpSp>
      <p:pic>
        <p:nvPicPr>
          <p:cNvPr id="19458" name="Picture 2" descr="Structure of an RNA pseudoknot. (a-c) show the secondary structure ...">
            <a:extLst>
              <a:ext uri="{FF2B5EF4-FFF2-40B4-BE49-F238E27FC236}">
                <a16:creationId xmlns:a16="http://schemas.microsoft.com/office/drawing/2014/main" id="{68794EF9-4C4C-9346-A018-5F43738DAD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3664" y="975063"/>
            <a:ext cx="6251069" cy="402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864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095D"/>
        </a:solidFill>
        <a:effectLst/>
      </p:bgPr>
    </p:bg>
    <p:spTree>
      <p:nvGrpSpPr>
        <p:cNvPr id="1" name="">
          <a:extLst>
            <a:ext uri="{FF2B5EF4-FFF2-40B4-BE49-F238E27FC236}">
              <a16:creationId xmlns:a16="http://schemas.microsoft.com/office/drawing/2014/main" id="{B6F0890D-7B15-3795-2A16-5E348ADA678B}"/>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4ACB8AB9-54E1-D19D-C809-00992E291C3B}"/>
              </a:ext>
            </a:extLst>
          </p:cNvPr>
          <p:cNvSpPr txBox="1"/>
          <p:nvPr/>
        </p:nvSpPr>
        <p:spPr>
          <a:xfrm>
            <a:off x="2447403" y="182880"/>
            <a:ext cx="5163593" cy="769441"/>
          </a:xfrm>
          <a:prstGeom prst="rect">
            <a:avLst/>
          </a:prstGeom>
          <a:noFill/>
        </p:spPr>
        <p:txBody>
          <a:bodyPr wrap="none">
            <a:spAutoFit/>
          </a:bodyPr>
          <a:lstStyle/>
          <a:p>
            <a:pPr algn="ctr">
              <a:defRPr>
                <a:latin typeface="Cambria"/>
              </a:defRPr>
            </a:pPr>
            <a:r>
              <a:rPr sz="4400" dirty="0">
                <a:solidFill>
                  <a:srgbClr val="FFFFFF"/>
                </a:solidFill>
              </a:rPr>
              <a:t>P</a:t>
            </a:r>
            <a:r>
              <a:rPr sz="3200" dirty="0">
                <a:solidFill>
                  <a:srgbClr val="FFFFFF"/>
                </a:solidFill>
              </a:rPr>
              <a:t>SEUDOKNOT PREDICTION</a:t>
            </a:r>
          </a:p>
        </p:txBody>
      </p:sp>
      <p:sp>
        <p:nvSpPr>
          <p:cNvPr id="3" name="PointBox_0">
            <a:extLst>
              <a:ext uri="{FF2B5EF4-FFF2-40B4-BE49-F238E27FC236}">
                <a16:creationId xmlns:a16="http://schemas.microsoft.com/office/drawing/2014/main" id="{08BBCD31-2A1C-6B0D-E26D-46EA8FD66CAD}"/>
              </a:ext>
            </a:extLst>
          </p:cNvPr>
          <p:cNvSpPr/>
          <p:nvPr/>
        </p:nvSpPr>
        <p:spPr>
          <a:xfrm>
            <a:off x="1371600" y="1371600"/>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Pseudoknots involve overlapping base pairs</a:t>
            </a:r>
          </a:p>
        </p:txBody>
      </p:sp>
      <p:sp>
        <p:nvSpPr>
          <p:cNvPr id="4" name="PointBox_1">
            <a:extLst>
              <a:ext uri="{FF2B5EF4-FFF2-40B4-BE49-F238E27FC236}">
                <a16:creationId xmlns:a16="http://schemas.microsoft.com/office/drawing/2014/main" id="{1F017307-4625-23C5-04FE-F7CEBF6BD0A8}"/>
              </a:ext>
            </a:extLst>
          </p:cNvPr>
          <p:cNvSpPr/>
          <p:nvPr/>
        </p:nvSpPr>
        <p:spPr>
          <a:xfrm>
            <a:off x="1371600" y="2059576"/>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Exact prediction is computationally difficult</a:t>
            </a:r>
          </a:p>
        </p:txBody>
      </p:sp>
      <p:sp>
        <p:nvSpPr>
          <p:cNvPr id="5" name="PointBox_2">
            <a:extLst>
              <a:ext uri="{FF2B5EF4-FFF2-40B4-BE49-F238E27FC236}">
                <a16:creationId xmlns:a16="http://schemas.microsoft.com/office/drawing/2014/main" id="{A763F037-66E1-060A-238B-D4117B7A5AFB}"/>
              </a:ext>
            </a:extLst>
          </p:cNvPr>
          <p:cNvSpPr/>
          <p:nvPr/>
        </p:nvSpPr>
        <p:spPr>
          <a:xfrm>
            <a:off x="1371600" y="278020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Heuristics and approximations used in practice</a:t>
            </a:r>
          </a:p>
        </p:txBody>
      </p:sp>
      <p:sp>
        <p:nvSpPr>
          <p:cNvPr id="6" name="PointBox_3">
            <a:extLst>
              <a:ext uri="{FF2B5EF4-FFF2-40B4-BE49-F238E27FC236}">
                <a16:creationId xmlns:a16="http://schemas.microsoft.com/office/drawing/2014/main" id="{CEACD036-D521-30A7-1B10-1ED12B350EE1}"/>
              </a:ext>
            </a:extLst>
          </p:cNvPr>
          <p:cNvSpPr/>
          <p:nvPr/>
        </p:nvSpPr>
        <p:spPr>
          <a:xfrm>
            <a:off x="1371600" y="396892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Important for ribozymes, telomerase RNA, and viral RNA</a:t>
            </a:r>
          </a:p>
        </p:txBody>
      </p:sp>
      <p:sp>
        <p:nvSpPr>
          <p:cNvPr id="7" name="Dowolny kształt 6">
            <a:extLst>
              <a:ext uri="{FF2B5EF4-FFF2-40B4-BE49-F238E27FC236}">
                <a16:creationId xmlns:a16="http://schemas.microsoft.com/office/drawing/2014/main" id="{59D49AED-E101-B7FF-B790-0B5E9D9C249C}"/>
              </a:ext>
            </a:extLst>
          </p:cNvPr>
          <p:cNvSpPr/>
          <p:nvPr/>
        </p:nvSpPr>
        <p:spPr>
          <a:xfrm>
            <a:off x="-29359" y="-5030311"/>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46EAD878-09BD-C780-44CB-AA9CBB4BB7DA}"/>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B9DC4634-1955-A0BC-6101-50643F3B54C2}"/>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D5DD5B3C-05B9-C7DE-B654-FBD45AD389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0A8A40C1-BC71-C048-B569-C3030DBF39F1}"/>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47B074D9-131C-8E92-663E-75A1449A4451}"/>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41917E88-2CD3-8F81-9806-902DC041A57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94E70882-77D2-5EE8-705B-58D9B4C37A19}"/>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E6C8898C-10A9-271C-28E9-554C779770DA}"/>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A0D7EE54-A494-3DED-6048-BDE740AE95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078024AC-552D-FE6B-B5E9-E575688A383A}"/>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407C49C4-468B-6254-D6D7-0B9A58DF08C1}"/>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7920D5A1-8711-1439-84A8-8B23F307D4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A823B667-C490-6D33-6260-FB6ACFE7963A}"/>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9A73BF0B-B771-7C9D-87CB-169D713D0824}"/>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4B7807A6-4331-EEDF-7A16-0D0A10AF85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BFF0F726-AFC3-8AA8-3CD8-AC8BB355D204}"/>
              </a:ext>
            </a:extLst>
          </p:cNvPr>
          <p:cNvGrpSpPr/>
          <p:nvPr/>
        </p:nvGrpSpPr>
        <p:grpSpPr>
          <a:xfrm>
            <a:off x="599190" y="975063"/>
            <a:ext cx="612000" cy="612000"/>
            <a:chOff x="599190" y="975063"/>
            <a:chExt cx="612000" cy="612000"/>
          </a:xfrm>
        </p:grpSpPr>
        <p:sp>
          <p:nvSpPr>
            <p:cNvPr id="24" name="Owal 23">
              <a:extLst>
                <a:ext uri="{FF2B5EF4-FFF2-40B4-BE49-F238E27FC236}">
                  <a16:creationId xmlns:a16="http://schemas.microsoft.com/office/drawing/2014/main" id="{EC6FD5BB-78F2-B75B-C3AC-8BC6C2E527DD}"/>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DNA z wypełnieniem pełnym">
              <a:extLst>
                <a:ext uri="{FF2B5EF4-FFF2-40B4-BE49-F238E27FC236}">
                  <a16:creationId xmlns:a16="http://schemas.microsoft.com/office/drawing/2014/main" id="{5414E05C-0E99-91F9-728C-59BC7B8FE3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118" y="1004269"/>
              <a:ext cx="540000" cy="540000"/>
            </a:xfrm>
            <a:prstGeom prst="rect">
              <a:avLst/>
            </a:prstGeom>
          </p:spPr>
        </p:pic>
      </p:grpSp>
    </p:spTree>
    <p:extLst>
      <p:ext uri="{BB962C8B-B14F-4D97-AF65-F5344CB8AC3E}">
        <p14:creationId xmlns:p14="http://schemas.microsoft.com/office/powerpoint/2010/main" val="2311206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095D"/>
        </a:solidFill>
        <a:effectLst/>
      </p:bgPr>
    </p:bg>
    <p:spTree>
      <p:nvGrpSpPr>
        <p:cNvPr id="1" name=""/>
        <p:cNvGrpSpPr/>
        <p:nvPr/>
      </p:nvGrpSpPr>
      <p:grpSpPr>
        <a:xfrm>
          <a:off x="0" y="0"/>
          <a:ext cx="0" cy="0"/>
          <a:chOff x="0" y="0"/>
          <a:chExt cx="0" cy="0"/>
        </a:xfrm>
      </p:grpSpPr>
      <p:sp>
        <p:nvSpPr>
          <p:cNvPr id="2" name="TitleBox"/>
          <p:cNvSpPr txBox="1"/>
          <p:nvPr/>
        </p:nvSpPr>
        <p:spPr>
          <a:xfrm>
            <a:off x="2201949" y="182880"/>
            <a:ext cx="5654497" cy="769441"/>
          </a:xfrm>
          <a:prstGeom prst="rect">
            <a:avLst/>
          </a:prstGeom>
          <a:noFill/>
        </p:spPr>
        <p:txBody>
          <a:bodyPr wrap="none">
            <a:spAutoFit/>
          </a:bodyPr>
          <a:lstStyle/>
          <a:p>
            <a:pPr algn="ctr">
              <a:defRPr>
                <a:latin typeface="Cambria"/>
              </a:defRPr>
            </a:pPr>
            <a:r>
              <a:rPr sz="4400" dirty="0">
                <a:solidFill>
                  <a:srgbClr val="FFFFFF"/>
                </a:solidFill>
              </a:rPr>
              <a:t>R</a:t>
            </a:r>
            <a:r>
              <a:rPr sz="3200" dirty="0">
                <a:solidFill>
                  <a:srgbClr val="FFFFFF"/>
                </a:solidFill>
              </a:rPr>
              <a:t>NA TERTIARY STRUCTURES</a:t>
            </a:r>
          </a:p>
        </p:txBody>
      </p:sp>
      <p:sp>
        <p:nvSpPr>
          <p:cNvPr id="7" name="Dowolny kształt 6">
            <a:extLst>
              <a:ext uri="{FF2B5EF4-FFF2-40B4-BE49-F238E27FC236}">
                <a16:creationId xmlns:a16="http://schemas.microsoft.com/office/drawing/2014/main" id="{ED79BB2F-71E4-0635-A095-67C3E54E393F}"/>
              </a:ext>
            </a:extLst>
          </p:cNvPr>
          <p:cNvSpPr/>
          <p:nvPr/>
        </p:nvSpPr>
        <p:spPr>
          <a:xfrm>
            <a:off x="-29359" y="-5030311"/>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E56B2627-99A5-9A95-EC3F-BC6B7FB410B7}"/>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C7DA850E-54F9-D0EE-D18E-82BEBFBBC2F2}"/>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9A25686E-2E4D-BF64-1DCF-98F47A60A8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A9BEA3EB-753C-B28C-9A96-0CCBA36EE0F5}"/>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9FAE4EF3-6F93-D31C-81FB-38E2C0270385}"/>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F6C584FF-85D1-C96E-6F0A-91AFBA6616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7CD3FFDC-99C4-9EA9-2D86-27115F02DECE}"/>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2975BB64-6FF3-B1B3-0169-7155FD11EC0E}"/>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E15D4007-3B00-283B-8643-3C3129E038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E215A058-4292-712D-B1F5-228951171906}"/>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502D2C48-DADB-C52E-6723-C4A8BE7D8C8C}"/>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04765FDA-7396-3C5A-B1F4-D528B03FA1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2840DF69-2788-1932-0592-F605844D2600}"/>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580AA581-250C-9BE4-87A7-A45CB8297894}"/>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172C80CD-D0F9-87A2-FEDC-5E10FEE35A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DCA3D443-7A2B-9FB8-C0FA-4F913EE6C0C7}"/>
              </a:ext>
            </a:extLst>
          </p:cNvPr>
          <p:cNvGrpSpPr/>
          <p:nvPr/>
        </p:nvGrpSpPr>
        <p:grpSpPr>
          <a:xfrm>
            <a:off x="599190" y="975063"/>
            <a:ext cx="612000" cy="612000"/>
            <a:chOff x="599190" y="975063"/>
            <a:chExt cx="612000" cy="612000"/>
          </a:xfrm>
        </p:grpSpPr>
        <p:sp>
          <p:nvSpPr>
            <p:cNvPr id="24" name="Owal 23">
              <a:extLst>
                <a:ext uri="{FF2B5EF4-FFF2-40B4-BE49-F238E27FC236}">
                  <a16:creationId xmlns:a16="http://schemas.microsoft.com/office/drawing/2014/main" id="{F78487CD-856C-FF80-DB5F-A13F3F252058}"/>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DNA z wypełnieniem pełnym">
              <a:extLst>
                <a:ext uri="{FF2B5EF4-FFF2-40B4-BE49-F238E27FC236}">
                  <a16:creationId xmlns:a16="http://schemas.microsoft.com/office/drawing/2014/main" id="{1802D91F-3524-D15D-1D0E-D890D1C726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118" y="1004269"/>
              <a:ext cx="540000" cy="540000"/>
            </a:xfrm>
            <a:prstGeom prst="rect">
              <a:avLst/>
            </a:prstGeom>
          </p:spPr>
        </p:pic>
      </p:grpSp>
      <p:pic>
        <p:nvPicPr>
          <p:cNvPr id="21506" name="Picture 2" descr="RNA primary (left), secondary (middle), and tertiary structures ...">
            <a:extLst>
              <a:ext uri="{FF2B5EF4-FFF2-40B4-BE49-F238E27FC236}">
                <a16:creationId xmlns:a16="http://schemas.microsoft.com/office/drawing/2014/main" id="{8277BE12-EF8D-0DE1-7D90-68419642C3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38367" y="1213100"/>
            <a:ext cx="6581660" cy="3577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095D"/>
        </a:solidFill>
        <a:effectLst/>
      </p:bgPr>
    </p:bg>
    <p:spTree>
      <p:nvGrpSpPr>
        <p:cNvPr id="1" name="">
          <a:extLst>
            <a:ext uri="{FF2B5EF4-FFF2-40B4-BE49-F238E27FC236}">
              <a16:creationId xmlns:a16="http://schemas.microsoft.com/office/drawing/2014/main" id="{19561AA9-46EC-91C0-E59A-73943F95357C}"/>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B75C39D8-1FD1-7EF3-221B-8B21A3CB430B}"/>
              </a:ext>
            </a:extLst>
          </p:cNvPr>
          <p:cNvSpPr txBox="1"/>
          <p:nvPr/>
        </p:nvSpPr>
        <p:spPr>
          <a:xfrm>
            <a:off x="2201949" y="182880"/>
            <a:ext cx="5654497" cy="769441"/>
          </a:xfrm>
          <a:prstGeom prst="rect">
            <a:avLst/>
          </a:prstGeom>
          <a:noFill/>
        </p:spPr>
        <p:txBody>
          <a:bodyPr wrap="none">
            <a:spAutoFit/>
          </a:bodyPr>
          <a:lstStyle/>
          <a:p>
            <a:pPr algn="ctr">
              <a:defRPr>
                <a:latin typeface="Cambria"/>
              </a:defRPr>
            </a:pPr>
            <a:r>
              <a:rPr sz="4400" dirty="0">
                <a:solidFill>
                  <a:srgbClr val="FFFFFF"/>
                </a:solidFill>
              </a:rPr>
              <a:t>R</a:t>
            </a:r>
            <a:r>
              <a:rPr sz="3200" dirty="0">
                <a:solidFill>
                  <a:srgbClr val="FFFFFF"/>
                </a:solidFill>
              </a:rPr>
              <a:t>NA TERTIARY STRUCTURES</a:t>
            </a:r>
          </a:p>
        </p:txBody>
      </p:sp>
      <p:sp>
        <p:nvSpPr>
          <p:cNvPr id="3" name="PointBox_0">
            <a:extLst>
              <a:ext uri="{FF2B5EF4-FFF2-40B4-BE49-F238E27FC236}">
                <a16:creationId xmlns:a16="http://schemas.microsoft.com/office/drawing/2014/main" id="{3E3DAD5E-6523-5381-C1ED-49E16C1FFB4A}"/>
              </a:ext>
            </a:extLst>
          </p:cNvPr>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Complex 3D arrangements beyond secondary structure</a:t>
            </a:r>
          </a:p>
        </p:txBody>
      </p:sp>
      <p:sp>
        <p:nvSpPr>
          <p:cNvPr id="4" name="PointBox_1">
            <a:extLst>
              <a:ext uri="{FF2B5EF4-FFF2-40B4-BE49-F238E27FC236}">
                <a16:creationId xmlns:a16="http://schemas.microsoft.com/office/drawing/2014/main" id="{5C29F491-E429-66D9-A49F-71B48AD8AA01}"/>
              </a:ext>
            </a:extLst>
          </p:cNvPr>
          <p:cNvSpPr/>
          <p:nvPr/>
        </p:nvSpPr>
        <p:spPr>
          <a:xfrm>
            <a:off x="1371600" y="2560320"/>
            <a:ext cx="7315200" cy="629194"/>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Influences catalysis, binding, and regulation</a:t>
            </a:r>
          </a:p>
        </p:txBody>
      </p:sp>
      <p:sp>
        <p:nvSpPr>
          <p:cNvPr id="5" name="PointBox_2">
            <a:extLst>
              <a:ext uri="{FF2B5EF4-FFF2-40B4-BE49-F238E27FC236}">
                <a16:creationId xmlns:a16="http://schemas.microsoft.com/office/drawing/2014/main" id="{FDE1E872-76A9-B77C-BDB8-A4DF16AF0F01}"/>
              </a:ext>
            </a:extLst>
          </p:cNvPr>
          <p:cNvSpPr/>
          <p:nvPr/>
        </p:nvSpPr>
        <p:spPr>
          <a:xfrm>
            <a:off x="1371600" y="3280954"/>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Studied via NMR, X-ray, Cryo-EM</a:t>
            </a:r>
          </a:p>
        </p:txBody>
      </p:sp>
      <p:sp>
        <p:nvSpPr>
          <p:cNvPr id="7" name="Dowolny kształt 6">
            <a:extLst>
              <a:ext uri="{FF2B5EF4-FFF2-40B4-BE49-F238E27FC236}">
                <a16:creationId xmlns:a16="http://schemas.microsoft.com/office/drawing/2014/main" id="{301CC784-823D-0057-E80B-82338C88B6D7}"/>
              </a:ext>
            </a:extLst>
          </p:cNvPr>
          <p:cNvSpPr/>
          <p:nvPr/>
        </p:nvSpPr>
        <p:spPr>
          <a:xfrm>
            <a:off x="-29359" y="-5030311"/>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6AD8701C-4AF7-7528-174A-2D4A1394AB3A}"/>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5C050CB1-C46D-607D-70A2-A1062DF5E58B}"/>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4DD6FC3D-88E5-5390-2C0F-BB45E0E053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0BB0D4FB-DF29-4AE4-AC73-068E65359819}"/>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E24E0CF6-F2D0-EE9F-881E-E16DFF3E1132}"/>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FFDD6C9C-1E48-0D1C-C6BE-D7CE6E6854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82793C8F-BF06-8581-4458-EC0F0A51C17A}"/>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F14CA7F6-128D-2B7B-2049-565D5430BC65}"/>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9FD58CF7-8C42-2802-443C-52E69E645B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0174B877-23AE-D5DE-3980-0035AF66D4AA}"/>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A6B27E8C-21B9-F96F-BA6A-29875FB2D5C4}"/>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885EB1EB-37A3-444C-74C5-C9B8D03B8D4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88BC70FE-4038-A721-A0AE-A4946E036A6B}"/>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D12DCDB8-1B4E-27E0-1523-4FCFDC723D40}"/>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F4EE2D15-CA4B-6F87-A1C9-9ACE185EEB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617DF680-9E30-31DA-2CF9-E3D3858E840C}"/>
              </a:ext>
            </a:extLst>
          </p:cNvPr>
          <p:cNvGrpSpPr/>
          <p:nvPr/>
        </p:nvGrpSpPr>
        <p:grpSpPr>
          <a:xfrm>
            <a:off x="599190" y="975063"/>
            <a:ext cx="612000" cy="612000"/>
            <a:chOff x="599190" y="975063"/>
            <a:chExt cx="612000" cy="612000"/>
          </a:xfrm>
        </p:grpSpPr>
        <p:sp>
          <p:nvSpPr>
            <p:cNvPr id="24" name="Owal 23">
              <a:extLst>
                <a:ext uri="{FF2B5EF4-FFF2-40B4-BE49-F238E27FC236}">
                  <a16:creationId xmlns:a16="http://schemas.microsoft.com/office/drawing/2014/main" id="{F29367DA-20F6-4BF7-C8B3-DE321C49AFBD}"/>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DNA z wypełnieniem pełnym">
              <a:extLst>
                <a:ext uri="{FF2B5EF4-FFF2-40B4-BE49-F238E27FC236}">
                  <a16:creationId xmlns:a16="http://schemas.microsoft.com/office/drawing/2014/main" id="{29A4C0E5-E2CC-4C3D-594E-2770C322D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118" y="1004269"/>
              <a:ext cx="540000" cy="540000"/>
            </a:xfrm>
            <a:prstGeom prst="rect">
              <a:avLst/>
            </a:prstGeom>
          </p:spPr>
        </p:pic>
      </p:grpSp>
    </p:spTree>
    <p:extLst>
      <p:ext uri="{BB962C8B-B14F-4D97-AF65-F5344CB8AC3E}">
        <p14:creationId xmlns:p14="http://schemas.microsoft.com/office/powerpoint/2010/main" val="2010658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095D"/>
        </a:solidFill>
        <a:effectLst/>
      </p:bgPr>
    </p:bg>
    <p:spTree>
      <p:nvGrpSpPr>
        <p:cNvPr id="1" name=""/>
        <p:cNvGrpSpPr/>
        <p:nvPr/>
      </p:nvGrpSpPr>
      <p:grpSpPr>
        <a:xfrm>
          <a:off x="0" y="0"/>
          <a:ext cx="0" cy="0"/>
          <a:chOff x="0" y="0"/>
          <a:chExt cx="0" cy="0"/>
        </a:xfrm>
      </p:grpSpPr>
      <p:sp>
        <p:nvSpPr>
          <p:cNvPr id="2" name="TitleBox"/>
          <p:cNvSpPr txBox="1"/>
          <p:nvPr/>
        </p:nvSpPr>
        <p:spPr>
          <a:xfrm>
            <a:off x="3830185" y="182880"/>
            <a:ext cx="2398029" cy="769441"/>
          </a:xfrm>
          <a:prstGeom prst="rect">
            <a:avLst/>
          </a:prstGeom>
          <a:noFill/>
        </p:spPr>
        <p:txBody>
          <a:bodyPr wrap="none">
            <a:spAutoFit/>
          </a:bodyPr>
          <a:lstStyle/>
          <a:p>
            <a:pPr algn="ctr">
              <a:defRPr>
                <a:latin typeface="Cambria"/>
              </a:defRPr>
            </a:pPr>
            <a:r>
              <a:rPr sz="4400" dirty="0">
                <a:solidFill>
                  <a:srgbClr val="FFFFFF"/>
                </a:solidFill>
              </a:rPr>
              <a:t>D</a:t>
            </a:r>
            <a:r>
              <a:rPr sz="3200" dirty="0">
                <a:solidFill>
                  <a:srgbClr val="FFFFFF"/>
                </a:solidFill>
              </a:rPr>
              <a:t>ATABASES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RNAcentral: comprehensive RNA sequences and annotations</a:t>
            </a:r>
          </a:p>
        </p:txBody>
      </p:sp>
      <p:sp>
        <p:nvSpPr>
          <p:cNvPr id="4" name="PointBox_1"/>
          <p:cNvSpPr/>
          <p:nvPr/>
        </p:nvSpPr>
        <p:spPr>
          <a:xfrm>
            <a:off x="1371600" y="256032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PDB: experimental 3D structures</a:t>
            </a:r>
          </a:p>
        </p:txBody>
      </p:sp>
      <p:sp>
        <p:nvSpPr>
          <p:cNvPr id="5" name="PointBox_2"/>
          <p:cNvSpPr/>
          <p:nvPr/>
        </p:nvSpPr>
        <p:spPr>
          <a:xfrm>
            <a:off x="1371600" y="338328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Allows computational predictions and model validation</a:t>
            </a:r>
          </a:p>
        </p:txBody>
      </p:sp>
      <p:sp>
        <p:nvSpPr>
          <p:cNvPr id="7" name="Dowolny kształt 6">
            <a:extLst>
              <a:ext uri="{FF2B5EF4-FFF2-40B4-BE49-F238E27FC236}">
                <a16:creationId xmlns:a16="http://schemas.microsoft.com/office/drawing/2014/main" id="{91E8ECB9-3DE9-5A72-D072-237207B7E0D3}"/>
              </a:ext>
            </a:extLst>
          </p:cNvPr>
          <p:cNvSpPr/>
          <p:nvPr/>
        </p:nvSpPr>
        <p:spPr>
          <a:xfrm>
            <a:off x="-29359" y="-5030311"/>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46AE882F-B87D-19C8-5D29-11476E7B0D07}"/>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9F53BF62-F631-487D-2474-A4250C4F171A}"/>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F31E4CDE-E59F-7380-B7FC-05E34492E0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73BF459D-62F5-6D94-F898-2750D1A54F08}"/>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B74530EC-6917-CEA7-816B-A6DC18F1BC8D}"/>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ACEBCC38-A9BA-38EC-355A-A7C0303D4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43721B34-3191-EB93-C0C3-EFC8901AEB6B}"/>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22DDD7D8-D1E3-D7FA-1FFC-2823F2ECEE31}"/>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80FEBF31-D3BB-E274-174F-EF43710427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02A8F75F-26EB-EBDB-D906-D5D32C687DA8}"/>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CF9E753A-7EAC-A59A-6F8D-F3B1E896EE07}"/>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DF8316AC-D24A-A0CB-EA5B-F54C76F731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D4A40867-6A58-3511-60E8-506368452718}"/>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8AD31738-6B07-0C2F-0DA0-243B68EDFFBA}"/>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EA8AABE0-914A-590D-CE8D-36475E7BFD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0CBFE5F4-9634-902E-D2DD-230434FAC2EA}"/>
              </a:ext>
            </a:extLst>
          </p:cNvPr>
          <p:cNvGrpSpPr/>
          <p:nvPr/>
        </p:nvGrpSpPr>
        <p:grpSpPr>
          <a:xfrm>
            <a:off x="599190" y="975063"/>
            <a:ext cx="612000" cy="612000"/>
            <a:chOff x="599190" y="975063"/>
            <a:chExt cx="612000" cy="612000"/>
          </a:xfrm>
        </p:grpSpPr>
        <p:sp>
          <p:nvSpPr>
            <p:cNvPr id="24" name="Owal 23">
              <a:extLst>
                <a:ext uri="{FF2B5EF4-FFF2-40B4-BE49-F238E27FC236}">
                  <a16:creationId xmlns:a16="http://schemas.microsoft.com/office/drawing/2014/main" id="{CC517751-0EC5-B144-757F-9C2F475539D3}"/>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DNA z wypełnieniem pełnym">
              <a:extLst>
                <a:ext uri="{FF2B5EF4-FFF2-40B4-BE49-F238E27FC236}">
                  <a16:creationId xmlns:a16="http://schemas.microsoft.com/office/drawing/2014/main" id="{22958BE7-8332-F18E-6A62-AEC523AFF9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118" y="1004269"/>
              <a:ext cx="540000" cy="540000"/>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095D"/>
        </a:solidFill>
        <a:effectLst/>
      </p:bgPr>
    </p:bg>
    <p:spTree>
      <p:nvGrpSpPr>
        <p:cNvPr id="1" name=""/>
        <p:cNvGrpSpPr/>
        <p:nvPr/>
      </p:nvGrpSpPr>
      <p:grpSpPr>
        <a:xfrm>
          <a:off x="0" y="0"/>
          <a:ext cx="0" cy="0"/>
          <a:chOff x="0" y="0"/>
          <a:chExt cx="0" cy="0"/>
        </a:xfrm>
      </p:grpSpPr>
      <p:sp>
        <p:nvSpPr>
          <p:cNvPr id="2" name="TitleBox"/>
          <p:cNvSpPr txBox="1"/>
          <p:nvPr/>
        </p:nvSpPr>
        <p:spPr>
          <a:xfrm>
            <a:off x="1290035" y="182880"/>
            <a:ext cx="7478330" cy="769441"/>
          </a:xfrm>
          <a:prstGeom prst="rect">
            <a:avLst/>
          </a:prstGeom>
          <a:noFill/>
        </p:spPr>
        <p:txBody>
          <a:bodyPr wrap="none">
            <a:spAutoFit/>
          </a:bodyPr>
          <a:lstStyle/>
          <a:p>
            <a:pPr algn="ctr">
              <a:defRPr>
                <a:latin typeface="Cambria"/>
              </a:defRPr>
            </a:pPr>
            <a:r>
              <a:rPr lang="pl-PL" sz="4400" dirty="0">
                <a:solidFill>
                  <a:srgbClr val="FFFFFF"/>
                </a:solidFill>
              </a:rPr>
              <a:t>S</a:t>
            </a:r>
            <a:r>
              <a:rPr sz="3200" dirty="0">
                <a:solidFill>
                  <a:srgbClr val="FFFFFF"/>
                </a:solidFill>
              </a:rPr>
              <a:t>TRUCTUR INFLUENCE</a:t>
            </a:r>
            <a:r>
              <a:rPr lang="pl-PL" sz="3200" dirty="0">
                <a:solidFill>
                  <a:srgbClr val="FFFFFF"/>
                </a:solidFill>
              </a:rPr>
              <a:t>S</a:t>
            </a:r>
            <a:r>
              <a:rPr sz="3200" dirty="0">
                <a:solidFill>
                  <a:srgbClr val="FFFFFF"/>
                </a:solidFill>
              </a:rPr>
              <a:t> RNA FUNCTION</a:t>
            </a:r>
          </a:p>
        </p:txBody>
      </p:sp>
      <p:sp>
        <p:nvSpPr>
          <p:cNvPr id="3" name="PointBox_0"/>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Can misfolded RNA cause disease?</a:t>
            </a:r>
          </a:p>
        </p:txBody>
      </p:sp>
      <p:sp>
        <p:nvSpPr>
          <p:cNvPr id="4" name="PointBox_1"/>
          <p:cNvSpPr/>
          <p:nvPr/>
        </p:nvSpPr>
        <p:spPr>
          <a:xfrm>
            <a:off x="1371600" y="219456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How do viruses exploit RNA structure?</a:t>
            </a:r>
          </a:p>
        </p:txBody>
      </p:sp>
      <p:sp>
        <p:nvSpPr>
          <p:cNvPr id="5" name="PointBox_2"/>
          <p:cNvSpPr/>
          <p:nvPr/>
        </p:nvSpPr>
        <p:spPr>
          <a:xfrm>
            <a:off x="1371600" y="30175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Could structure prediction inform synthetic RNA design?</a:t>
            </a:r>
          </a:p>
        </p:txBody>
      </p:sp>
      <p:sp>
        <p:nvSpPr>
          <p:cNvPr id="7" name="Dowolny kształt 6">
            <a:extLst>
              <a:ext uri="{FF2B5EF4-FFF2-40B4-BE49-F238E27FC236}">
                <a16:creationId xmlns:a16="http://schemas.microsoft.com/office/drawing/2014/main" id="{198AF55B-C1AE-2658-9B08-62A04A09078E}"/>
              </a:ext>
            </a:extLst>
          </p:cNvPr>
          <p:cNvSpPr/>
          <p:nvPr/>
        </p:nvSpPr>
        <p:spPr>
          <a:xfrm>
            <a:off x="-29359" y="-5030311"/>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75A045DD-1871-12A6-91E8-CD1C826FBEE4}"/>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0126DC96-A7E3-7AFA-F817-8406B0C01EAA}"/>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8DF8BF4E-8AE8-8299-CA40-568B9DA749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B9636D47-DA4B-BF2D-1BF0-D4B96D915A80}"/>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54D07D25-820F-4B15-C957-E72A0A2F5FF0}"/>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8B6336B2-7942-6F45-F2C7-108FBF4AD0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B14B5117-E76E-74A3-A309-E86EF95F07F8}"/>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CB3A3807-5F70-27ED-6F64-56DA62394B50}"/>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E0BC7906-D111-518E-840D-472A229D7F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1AB899E2-E1C4-A80F-1F32-AA370D6B67A1}"/>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A6A972C7-7F15-F5A4-FEAB-DE718084192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55FBD4A7-05FB-8BD5-529A-5ED69F8868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10A1173B-E3B2-F5AF-0861-729A2B73A4B7}"/>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7B9C8B04-C2B4-5901-9A7E-AA30E1D417CF}"/>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21DC9921-637D-3ECA-5BB5-72A7F0FFA7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89B1BAB3-D32B-E197-D03F-9B54E375FAB8}"/>
              </a:ext>
            </a:extLst>
          </p:cNvPr>
          <p:cNvGrpSpPr/>
          <p:nvPr/>
        </p:nvGrpSpPr>
        <p:grpSpPr>
          <a:xfrm>
            <a:off x="599190" y="975063"/>
            <a:ext cx="612000" cy="612000"/>
            <a:chOff x="599190" y="975063"/>
            <a:chExt cx="612000" cy="612000"/>
          </a:xfrm>
        </p:grpSpPr>
        <p:sp>
          <p:nvSpPr>
            <p:cNvPr id="24" name="Owal 23">
              <a:extLst>
                <a:ext uri="{FF2B5EF4-FFF2-40B4-BE49-F238E27FC236}">
                  <a16:creationId xmlns:a16="http://schemas.microsoft.com/office/drawing/2014/main" id="{19901144-6E18-264F-1A4A-E8E8EE0EB429}"/>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DNA z wypełnieniem pełnym">
              <a:extLst>
                <a:ext uri="{FF2B5EF4-FFF2-40B4-BE49-F238E27FC236}">
                  <a16:creationId xmlns:a16="http://schemas.microsoft.com/office/drawing/2014/main" id="{B4AB13E6-FF3D-6F1C-DEBC-E683D23F77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0118" y="1004269"/>
              <a:ext cx="540000" cy="540000"/>
            </a:xfrm>
            <a:prstGeom prst="rect">
              <a:avLst/>
            </a:prstGeom>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1316100" y="182880"/>
            <a:ext cx="7426200" cy="769441"/>
          </a:xfrm>
          <a:prstGeom prst="rect">
            <a:avLst/>
          </a:prstGeom>
          <a:noFill/>
        </p:spPr>
        <p:txBody>
          <a:bodyPr wrap="none">
            <a:spAutoFit/>
          </a:bodyPr>
          <a:lstStyle/>
          <a:p>
            <a:pPr algn="ctr">
              <a:defRPr>
                <a:latin typeface="Cambria"/>
              </a:defRPr>
            </a:pPr>
            <a:r>
              <a:rPr lang="pl-PL" sz="4400" dirty="0">
                <a:solidFill>
                  <a:srgbClr val="FFFFFF"/>
                </a:solidFill>
              </a:rPr>
              <a:t>C</a:t>
            </a:r>
            <a:r>
              <a:rPr sz="3200" dirty="0">
                <a:solidFill>
                  <a:srgbClr val="FFFFFF"/>
                </a:solidFill>
              </a:rPr>
              <a:t>HROMATIN CONFORMATION CAPTURE</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3D genome organization is critical for regulation</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Techniques capture physical contacts between chromatin regions</a:t>
            </a:r>
          </a:p>
        </p:txBody>
      </p:sp>
      <p:sp>
        <p:nvSpPr>
          <p:cNvPr id="5" name="PointBox_2"/>
          <p:cNvSpPr/>
          <p:nvPr/>
        </p:nvSpPr>
        <p:spPr>
          <a:xfrm>
            <a:off x="1371600" y="37490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Provides insight into enhancer-promoter interactions</a:t>
            </a:r>
          </a:p>
        </p:txBody>
      </p:sp>
      <p:sp>
        <p:nvSpPr>
          <p:cNvPr id="7" name="Dowolny kształt 6">
            <a:extLst>
              <a:ext uri="{FF2B5EF4-FFF2-40B4-BE49-F238E27FC236}">
                <a16:creationId xmlns:a16="http://schemas.microsoft.com/office/drawing/2014/main" id="{2792EEF6-A93B-BCC4-2D74-7F330D2100D4}"/>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2CDBE1A1-BCB2-5671-E4E9-10176E6F9A79}"/>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C775E628-6BA1-7EFF-9890-DAFFDB0BAFBC}"/>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8B4535A2-188A-F601-F2AD-345825C812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0A792382-29E3-550A-17EC-40E15CCCAFA2}"/>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DF206C5E-0BF3-0D5F-9483-EBA4CF07F950}"/>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7D298366-775A-E445-FC9A-21D74656D1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7" name="Grupa 16">
            <a:extLst>
              <a:ext uri="{FF2B5EF4-FFF2-40B4-BE49-F238E27FC236}">
                <a16:creationId xmlns:a16="http://schemas.microsoft.com/office/drawing/2014/main" id="{84A16CCF-F80A-E6C5-2520-0E4DCB198F54}"/>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0A70A94F-6B32-4930-5FF4-449E8470DF00}"/>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59457BFD-36FB-CAF5-5BDA-73237C45F8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FCE0AD6D-2F31-CF3B-8C5D-350460C2A50E}"/>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D6DF44D3-E9DC-71CE-04F8-02692F36534B}"/>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CFAB53E6-CFBF-D2F1-B75F-2B7756E7950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74E564A8-66B2-23D7-0ED2-49ECF22FE4FA}"/>
              </a:ext>
            </a:extLst>
          </p:cNvPr>
          <p:cNvGrpSpPr/>
          <p:nvPr/>
        </p:nvGrpSpPr>
        <p:grpSpPr>
          <a:xfrm>
            <a:off x="108750" y="3556437"/>
            <a:ext cx="612000" cy="612000"/>
            <a:chOff x="599190" y="3556437"/>
            <a:chExt cx="612000" cy="612000"/>
          </a:xfrm>
        </p:grpSpPr>
        <p:sp>
          <p:nvSpPr>
            <p:cNvPr id="24" name="Owal 23">
              <a:extLst>
                <a:ext uri="{FF2B5EF4-FFF2-40B4-BE49-F238E27FC236}">
                  <a16:creationId xmlns:a16="http://schemas.microsoft.com/office/drawing/2014/main" id="{C4A59CBA-8C27-EF08-4D7C-34AA7346BB8E}"/>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D65CA0D1-1724-BDEB-6FE9-4029450DA8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32" name="Grupa 31">
            <a:extLst>
              <a:ext uri="{FF2B5EF4-FFF2-40B4-BE49-F238E27FC236}">
                <a16:creationId xmlns:a16="http://schemas.microsoft.com/office/drawing/2014/main" id="{0F978BCA-E0C3-B056-E419-E1B8D3E2E47D}"/>
              </a:ext>
            </a:extLst>
          </p:cNvPr>
          <p:cNvGrpSpPr/>
          <p:nvPr/>
        </p:nvGrpSpPr>
        <p:grpSpPr>
          <a:xfrm>
            <a:off x="652186" y="1835521"/>
            <a:ext cx="612000" cy="612000"/>
            <a:chOff x="652186" y="1835521"/>
            <a:chExt cx="612000" cy="612000"/>
          </a:xfrm>
        </p:grpSpPr>
        <p:sp>
          <p:nvSpPr>
            <p:cNvPr id="33" name="Owal 32">
              <a:extLst>
                <a:ext uri="{FF2B5EF4-FFF2-40B4-BE49-F238E27FC236}">
                  <a16:creationId xmlns:a16="http://schemas.microsoft.com/office/drawing/2014/main" id="{348CFA94-70FC-540E-0BB5-8E29078B1808}"/>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34" name="Grafika 33" descr="Mikroskop z wypełnieniem pełnym">
              <a:extLst>
                <a:ext uri="{FF2B5EF4-FFF2-40B4-BE49-F238E27FC236}">
                  <a16:creationId xmlns:a16="http://schemas.microsoft.com/office/drawing/2014/main" id="{15C31F96-6D71-025E-77BE-96F074ABEB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1371600" y="182880"/>
            <a:ext cx="7315200" cy="914400"/>
          </a:xfrm>
          <a:prstGeom prst="rect">
            <a:avLst/>
          </a:prstGeom>
          <a:noFill/>
        </p:spPr>
        <p:txBody>
          <a:bodyPr wrap="none">
            <a:spAutoFit/>
          </a:bodyPr>
          <a:lstStyle/>
          <a:p>
            <a:pPr algn="ctr">
              <a:defRPr>
                <a:latin typeface="Cambria"/>
              </a:defRPr>
            </a:pPr>
            <a:r>
              <a:rPr sz="4400">
                <a:solidFill>
                  <a:srgbClr val="FFFFFF"/>
                </a:solidFill>
              </a:rPr>
              <a:t>H</a:t>
            </a:r>
            <a:r>
              <a:rPr sz="3200">
                <a:solidFill>
                  <a:srgbClr val="FFFFFF"/>
                </a:solidFill>
              </a:rPr>
              <a:t>I-C: GENOME-WIDE INTERACTION MAPPING</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Crosslink → digest → ligate → sequence workflow</a:t>
            </a:r>
          </a:p>
        </p:txBody>
      </p:sp>
      <p:sp>
        <p:nvSpPr>
          <p:cNvPr id="7" name="Dowolny kształt 6">
            <a:extLst>
              <a:ext uri="{FF2B5EF4-FFF2-40B4-BE49-F238E27FC236}">
                <a16:creationId xmlns:a16="http://schemas.microsoft.com/office/drawing/2014/main" id="{CCD4C83C-2CA4-1507-93EC-61351E7BCBE0}"/>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9BD46EAC-E065-C570-AF1B-AB961C44EA2C}"/>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BFE1682B-4F22-B198-2E3D-E82E11382764}"/>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FD42E567-2C44-46E0-7229-3527051C0C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AC7EF372-28AA-F79D-A5EC-7F7A7ED9C291}"/>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1D85C8E8-D733-31B3-CF27-8693559166D3}"/>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41052DDA-348C-CCA6-220E-4D42554C0F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08D326B2-E4FF-25E6-3AF4-0213DD19E842}"/>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35254112-FA55-DCAB-0ECF-033A96DEA1BC}"/>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0BA3B976-98C0-D763-43AB-DFB218788B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AC833973-C54B-F91E-5327-0D7B92D353D0}"/>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B1E20BD1-8641-6A20-4154-9BC4E9B6EB25}"/>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E03006A1-DCCE-2D1C-3F16-0E2958027D1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62002349-0A35-2DB1-36FF-6DB50F050AA7}"/>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3FC650A1-0530-0753-178D-FB2B8FC4D304}"/>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7CA3F222-157F-544A-30B7-CAA2732E58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FFDE8E86-DB16-0E70-1DD7-78089C0BDCEC}"/>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C915AB01-E8C9-B40C-17AC-5FD29BEBEDFB}"/>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AE4AE55A-F6CB-F641-AA91-7EBAB430EF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pic>
        <p:nvPicPr>
          <p:cNvPr id="22530" name="Picture 2" descr="Guide to Hi-C &amp; Related Methods">
            <a:extLst>
              <a:ext uri="{FF2B5EF4-FFF2-40B4-BE49-F238E27FC236}">
                <a16:creationId xmlns:a16="http://schemas.microsoft.com/office/drawing/2014/main" id="{E9041798-720E-247E-916D-DF48782030A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b="57460"/>
          <a:stretch>
            <a:fillRect/>
          </a:stretch>
        </p:blipFill>
        <p:spPr bwMode="auto">
          <a:xfrm>
            <a:off x="1371600" y="2660592"/>
            <a:ext cx="7243763" cy="21880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a:extLst>
            <a:ext uri="{FF2B5EF4-FFF2-40B4-BE49-F238E27FC236}">
              <a16:creationId xmlns:a16="http://schemas.microsoft.com/office/drawing/2014/main" id="{E9F066D2-83AE-D694-15D1-4CAD570A2B32}"/>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5EF0425D-4681-623F-77D2-AD238FE7A68F}"/>
              </a:ext>
            </a:extLst>
          </p:cNvPr>
          <p:cNvSpPr txBox="1"/>
          <p:nvPr/>
        </p:nvSpPr>
        <p:spPr>
          <a:xfrm>
            <a:off x="1371600" y="182880"/>
            <a:ext cx="7315200" cy="914400"/>
          </a:xfrm>
          <a:prstGeom prst="rect">
            <a:avLst/>
          </a:prstGeom>
          <a:noFill/>
        </p:spPr>
        <p:txBody>
          <a:bodyPr wrap="none">
            <a:spAutoFit/>
          </a:bodyPr>
          <a:lstStyle/>
          <a:p>
            <a:pPr algn="ctr">
              <a:defRPr>
                <a:latin typeface="Cambria"/>
              </a:defRPr>
            </a:pPr>
            <a:r>
              <a:rPr sz="4400">
                <a:solidFill>
                  <a:srgbClr val="FFFFFF"/>
                </a:solidFill>
              </a:rPr>
              <a:t>H</a:t>
            </a:r>
            <a:r>
              <a:rPr sz="3200">
                <a:solidFill>
                  <a:srgbClr val="FFFFFF"/>
                </a:solidFill>
              </a:rPr>
              <a:t>I-C: GENOME-WIDE INTERACTION MAPPING</a:t>
            </a:r>
          </a:p>
        </p:txBody>
      </p:sp>
      <p:sp>
        <p:nvSpPr>
          <p:cNvPr id="4" name="PointBox_1">
            <a:extLst>
              <a:ext uri="{FF2B5EF4-FFF2-40B4-BE49-F238E27FC236}">
                <a16:creationId xmlns:a16="http://schemas.microsoft.com/office/drawing/2014/main" id="{AE9DD417-7345-D98E-F73D-D4529D0F8011}"/>
              </a:ext>
            </a:extLst>
          </p:cNvPr>
          <p:cNvSpPr/>
          <p:nvPr/>
        </p:nvSpPr>
        <p:spPr>
          <a:xfrm>
            <a:off x="1347903" y="1434792"/>
            <a:ext cx="2740002" cy="2594251"/>
          </a:xfrm>
          <a:prstGeom prst="roundRect">
            <a:avLst>
              <a:gd name="adj" fmla="val 7529"/>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Produces contact matrices representing genome interactions</a:t>
            </a:r>
          </a:p>
        </p:txBody>
      </p:sp>
      <p:sp>
        <p:nvSpPr>
          <p:cNvPr id="7" name="Dowolny kształt 6">
            <a:extLst>
              <a:ext uri="{FF2B5EF4-FFF2-40B4-BE49-F238E27FC236}">
                <a16:creationId xmlns:a16="http://schemas.microsoft.com/office/drawing/2014/main" id="{AAAFFB0E-7B0D-B295-D216-5C253E89E216}"/>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5E591E70-DDBA-857A-4929-B2CE5CEC588D}"/>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FB392929-484E-6FD7-15BC-BDC72AC73BBA}"/>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D960D00D-916C-8F12-45BC-088AA3C4AF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4143EAA4-FCC7-9EE3-9228-F34F23BA402A}"/>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4BE46D19-EAA3-1507-DC63-9987E3E16EEE}"/>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65AF3619-463D-8A18-4244-6B691EC68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A5FD9C06-392E-E500-D8CB-865F1AB56230}"/>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E50C2824-A125-6983-5A08-933EB67F6F01}"/>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C8D761E9-E702-AFFF-CDC1-8E74710854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5080981E-D126-3333-F12F-251A166F8FF0}"/>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0FB5F371-8073-18C3-9224-222285AD9522}"/>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66254D46-438B-7EF8-9225-158BE03583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A4C7A064-CB10-628B-8D94-C17AB46A0F9A}"/>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3B6823B0-45AA-4E72-B08F-9A36FCA3D60C}"/>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0F8B6755-97EE-2B65-5BA7-510137C858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EE5773B1-3375-1DE4-FD22-87A803EF1136}"/>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F0214EA6-3A6F-D120-217E-BB31A9493177}"/>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4841DBD9-8DA5-6ED7-8635-106F5F84A6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pic>
        <p:nvPicPr>
          <p:cNvPr id="24578" name="Picture 2" descr="A 3D Map of the Human Genome at Kilobase Resolution Reveals Principles ...">
            <a:extLst>
              <a:ext uri="{FF2B5EF4-FFF2-40B4-BE49-F238E27FC236}">
                <a16:creationId xmlns:a16="http://schemas.microsoft.com/office/drawing/2014/main" id="{9E0DB98A-7920-3421-D401-51D5EEDB3DC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19040"/>
          <a:stretch>
            <a:fillRect/>
          </a:stretch>
        </p:blipFill>
        <p:spPr bwMode="auto">
          <a:xfrm>
            <a:off x="4186882" y="1041573"/>
            <a:ext cx="4762500" cy="3855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92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3550269" y="182880"/>
            <a:ext cx="2957861" cy="769441"/>
          </a:xfrm>
          <a:prstGeom prst="rect">
            <a:avLst/>
          </a:prstGeom>
          <a:noFill/>
        </p:spPr>
        <p:txBody>
          <a:bodyPr wrap="none">
            <a:spAutoFit/>
          </a:bodyPr>
          <a:lstStyle/>
          <a:p>
            <a:pPr algn="ctr">
              <a:defRPr>
                <a:latin typeface="Cambria"/>
              </a:defRPr>
            </a:pPr>
            <a:r>
              <a:rPr sz="4400" dirty="0">
                <a:solidFill>
                  <a:srgbClr val="FFFFFF"/>
                </a:solidFill>
              </a:rPr>
              <a:t>S</a:t>
            </a:r>
            <a:r>
              <a:rPr sz="3200" dirty="0">
                <a:solidFill>
                  <a:srgbClr val="FFFFFF"/>
                </a:solidFill>
              </a:rPr>
              <a:t>UPERCOILING</a:t>
            </a:r>
          </a:p>
        </p:txBody>
      </p:sp>
      <p:sp>
        <p:nvSpPr>
          <p:cNvPr id="3" name="PointBox_0"/>
          <p:cNvSpPr/>
          <p:nvPr/>
        </p:nvSpPr>
        <p:spPr>
          <a:xfrm>
            <a:off x="1371600" y="388851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DNA accumulates torsional stress during transcription</a:t>
            </a:r>
          </a:p>
        </p:txBody>
      </p:sp>
      <p:sp>
        <p:nvSpPr>
          <p:cNvPr id="7" name="Dowolny kształt 6">
            <a:extLst>
              <a:ext uri="{FF2B5EF4-FFF2-40B4-BE49-F238E27FC236}">
                <a16:creationId xmlns:a16="http://schemas.microsoft.com/office/drawing/2014/main" id="{F54B848C-135A-23AB-E23D-619F01713DBF}"/>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D1171374-3CE1-8964-96C7-D37FB20D0145}"/>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F8DC6B63-45D2-FAAC-20BA-E85CC2BCE018}"/>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869784D9-ADA4-3981-E4AC-2E9900B844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B0D27027-1539-4D44-DF88-38B21A3F23C1}"/>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9C00D954-3E3A-E38C-5E24-825F1665736F}"/>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FC949968-B061-7D7F-E183-965441A944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82D3E48E-1FD5-205D-7977-9EAEE63F2B46}"/>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A4C54352-CB20-6DEA-0394-4A5A53E22B32}"/>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AC5F1BC7-5CAB-FB05-D7A1-C84891F7C7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FB1D1B1F-4FED-2B15-AE76-36AFE73C6BA3}"/>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6542141A-4F23-00FC-0E70-9A8404B2C212}"/>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86D4CB69-A6DC-AE90-C2AF-A05C0DB7A8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103DA746-FB19-98C5-F9DB-C2F29E276526}"/>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E1E0857C-C406-B944-8ABF-C95D30ED050D}"/>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CA358F25-1019-A4AF-CF1D-94E9291F8E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8FFF6BDF-C1DB-5E0C-F812-457E16500E65}"/>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F9DB0603-6F78-D01C-8CF9-10BA4657DF9B}"/>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33B372A4-8F26-BB13-1044-BB9F0DDE98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27" name="Obraz 26" descr="Obraz zawierający szkic, rysunek kreskowy, rysowanie, wzór&#10;&#10;Zawartość wygenerowana przez AI może być niepoprawna.">
            <a:extLst>
              <a:ext uri="{FF2B5EF4-FFF2-40B4-BE49-F238E27FC236}">
                <a16:creationId xmlns:a16="http://schemas.microsoft.com/office/drawing/2014/main" id="{01CA3BC0-5215-C40D-6AF0-7F65FA33F7B0}"/>
              </a:ext>
            </a:extLst>
          </p:cNvPr>
          <p:cNvPicPr>
            <a:picLocks noChangeAspect="1"/>
          </p:cNvPicPr>
          <p:nvPr/>
        </p:nvPicPr>
        <p:blipFill>
          <a:blip r:embed="rId14"/>
          <a:stretch>
            <a:fillRect/>
          </a:stretch>
        </p:blipFill>
        <p:spPr>
          <a:xfrm>
            <a:off x="1142999" y="952321"/>
            <a:ext cx="7772400" cy="279565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a:extLst>
            <a:ext uri="{FF2B5EF4-FFF2-40B4-BE49-F238E27FC236}">
              <a16:creationId xmlns:a16="http://schemas.microsoft.com/office/drawing/2014/main" id="{F9118404-6E6D-37E4-A8BD-CC3A3BDB9A11}"/>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15F96614-959C-7F0D-888C-3BD0EAC041E1}"/>
              </a:ext>
            </a:extLst>
          </p:cNvPr>
          <p:cNvSpPr txBox="1"/>
          <p:nvPr/>
        </p:nvSpPr>
        <p:spPr>
          <a:xfrm>
            <a:off x="3334668" y="182880"/>
            <a:ext cx="3389069" cy="769441"/>
          </a:xfrm>
          <a:prstGeom prst="rect">
            <a:avLst/>
          </a:prstGeom>
          <a:noFill/>
        </p:spPr>
        <p:txBody>
          <a:bodyPr wrap="none">
            <a:spAutoFit/>
          </a:bodyPr>
          <a:lstStyle/>
          <a:p>
            <a:pPr algn="ctr">
              <a:defRPr>
                <a:latin typeface="Cambria"/>
              </a:defRPr>
            </a:pPr>
            <a:r>
              <a:rPr lang="pl-PL" sz="4400" dirty="0">
                <a:solidFill>
                  <a:srgbClr val="FFFFFF"/>
                </a:solidFill>
              </a:rPr>
              <a:t>T</a:t>
            </a:r>
            <a:r>
              <a:rPr lang="pl-PL" sz="3200" dirty="0">
                <a:solidFill>
                  <a:srgbClr val="FFFFFF"/>
                </a:solidFill>
              </a:rPr>
              <a:t>ADS BOUNDARY</a:t>
            </a:r>
            <a:endParaRPr sz="3200" dirty="0">
              <a:solidFill>
                <a:srgbClr val="FFFFFF"/>
              </a:solidFill>
            </a:endParaRPr>
          </a:p>
        </p:txBody>
      </p:sp>
      <p:sp>
        <p:nvSpPr>
          <p:cNvPr id="7" name="Dowolny kształt 6">
            <a:extLst>
              <a:ext uri="{FF2B5EF4-FFF2-40B4-BE49-F238E27FC236}">
                <a16:creationId xmlns:a16="http://schemas.microsoft.com/office/drawing/2014/main" id="{CAEA3A5D-6258-D633-76DD-11864882FF56}"/>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661BA7E4-3921-7FD9-E299-3D1F60AFE6FD}"/>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967644DA-A3FC-9FBB-E6D3-89F6584AE83D}"/>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31A4C5B6-E60E-4A7A-8625-67B57E7D57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C9CC348A-38C0-D602-AB4F-FA93A0B9EBC5}"/>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82EEF301-1C52-D94E-BAA2-C98AB0F8FED8}"/>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1D754EB9-363C-471F-A5BB-297FFC3C5A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BC6D3833-7AC6-AC6D-6A29-19FA0A870DDA}"/>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A535FD58-4780-94FA-74FA-1E03F311723E}"/>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507A397C-EBE6-2D95-4CB5-9E4BA5CCE9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251BD002-5E04-BB41-C6D8-5EFEE45E2457}"/>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2B7B8FB0-B52A-9C6C-6235-89FE940A1227}"/>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94B659F3-81CC-6BDE-922C-7A897CEA1B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1BE3E83D-40BA-DC30-1D1B-FEE278705936}"/>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F6AFF684-8A7A-6B09-1E12-7BDE19ECB4EB}"/>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850623D3-3FB5-CCF8-42D3-424F1BAE11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FD839FC3-1499-8546-94E2-9F825D507DFF}"/>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AB233199-D7A7-AEBA-0A69-A88814594A43}"/>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BFC39255-1B77-9D5E-E722-15A38B92A1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pic>
        <p:nvPicPr>
          <p:cNvPr id="26632" name="Picture 8" descr="Cells 12 01357 g001">
            <a:extLst>
              <a:ext uri="{FF2B5EF4-FFF2-40B4-BE49-F238E27FC236}">
                <a16:creationId xmlns:a16="http://schemas.microsoft.com/office/drawing/2014/main" id="{5AEE1BED-6A75-63CA-5EA9-F0703AEE93A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47968" b="-1"/>
          <a:stretch>
            <a:fillRect/>
          </a:stretch>
        </p:blipFill>
        <p:spPr bwMode="auto">
          <a:xfrm>
            <a:off x="1427533" y="1042526"/>
            <a:ext cx="6975547" cy="3811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571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4084166" y="182880"/>
            <a:ext cx="1890068" cy="769441"/>
          </a:xfrm>
          <a:prstGeom prst="rect">
            <a:avLst/>
          </a:prstGeom>
          <a:noFill/>
        </p:spPr>
        <p:txBody>
          <a:bodyPr wrap="none">
            <a:spAutoFit/>
          </a:bodyPr>
          <a:lstStyle/>
          <a:p>
            <a:pPr algn="ctr">
              <a:defRPr>
                <a:latin typeface="Cambria"/>
              </a:defRPr>
            </a:pPr>
            <a:r>
              <a:rPr sz="4400" dirty="0">
                <a:solidFill>
                  <a:srgbClr val="FFFFFF"/>
                </a:solidFill>
              </a:rPr>
              <a:t>M</a:t>
            </a:r>
            <a:r>
              <a:rPr sz="3200" dirty="0">
                <a:solidFill>
                  <a:srgbClr val="FFFFFF"/>
                </a:solidFill>
              </a:rPr>
              <a:t>ICRO-C</a:t>
            </a:r>
          </a:p>
        </p:txBody>
      </p:sp>
      <p:sp>
        <p:nvSpPr>
          <p:cNvPr id="3" name="PointBox_0"/>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Higher resolution than Hi-C</a:t>
            </a:r>
          </a:p>
        </p:txBody>
      </p:sp>
      <p:sp>
        <p:nvSpPr>
          <p:cNvPr id="4" name="PointBox_1"/>
          <p:cNvSpPr/>
          <p:nvPr/>
        </p:nvSpPr>
        <p:spPr>
          <a:xfrm>
            <a:off x="1371600" y="219456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Maps contacts at nucleosome scale</a:t>
            </a:r>
          </a:p>
        </p:txBody>
      </p:sp>
      <p:sp>
        <p:nvSpPr>
          <p:cNvPr id="5" name="PointBox_2"/>
          <p:cNvSpPr/>
          <p:nvPr/>
        </p:nvSpPr>
        <p:spPr>
          <a:xfrm>
            <a:off x="1371600" y="301752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Reveals fine-grained chromatin folding</a:t>
            </a:r>
          </a:p>
        </p:txBody>
      </p:sp>
      <p:sp>
        <p:nvSpPr>
          <p:cNvPr id="6" name="PointBox_3"/>
          <p:cNvSpPr/>
          <p:nvPr/>
        </p:nvSpPr>
        <p:spPr>
          <a:xfrm>
            <a:off x="1371600" y="3872171"/>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Useful for studying gene regulatory elements</a:t>
            </a:r>
          </a:p>
        </p:txBody>
      </p:sp>
      <p:sp>
        <p:nvSpPr>
          <p:cNvPr id="7" name="Dowolny kształt 6">
            <a:extLst>
              <a:ext uri="{FF2B5EF4-FFF2-40B4-BE49-F238E27FC236}">
                <a16:creationId xmlns:a16="http://schemas.microsoft.com/office/drawing/2014/main" id="{2BA5ABF7-A6D0-ADEA-DBB3-5C865C4CF77E}"/>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96FEF0C1-EA5E-48C3-F923-6533424B75C5}"/>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D7FBD2D3-FC6C-B6D4-E343-E3CF2B774BE5}"/>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C483BDED-329C-BFFD-1C4B-F5FF0FB345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09CA65D4-C000-6EF9-4B9A-E83E77883797}"/>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18E0F732-471E-CAED-16D9-11837376E687}"/>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C7DC0161-BB39-22A4-5962-61A4D84497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D2737343-2E7C-9B78-592F-7FC00145832F}"/>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003B3812-0334-CE0A-5DE1-6BE0603FFE8E}"/>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37BFB35E-2780-561F-C6B3-E54948E379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11F22C89-0B6A-944C-27D8-92A676D46BD4}"/>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7C9DB11D-B4C0-AFB0-175F-76EEFEBCFC20}"/>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F0BADAFB-4EA9-A903-CE95-2A7B0109C6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386EA953-373F-0FE7-0B89-DD12E7B83C07}"/>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AB7FC5AA-64C1-66DB-ADA3-E28E7B5BE6FC}"/>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66DAC66B-BA3A-FBDA-E9DF-337F788F98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92A31F9C-5BA4-FC4B-FBBA-B8C45374262C}"/>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33AE3351-7B33-4BF8-722F-7E3DF3CD2A50}"/>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087C13F6-E45D-D341-7DFD-D3932AD512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4022354" y="182880"/>
            <a:ext cx="2013692" cy="769441"/>
          </a:xfrm>
          <a:prstGeom prst="rect">
            <a:avLst/>
          </a:prstGeom>
          <a:noFill/>
        </p:spPr>
        <p:txBody>
          <a:bodyPr wrap="none">
            <a:spAutoFit/>
          </a:bodyPr>
          <a:lstStyle/>
          <a:p>
            <a:pPr algn="ctr">
              <a:defRPr>
                <a:latin typeface="Cambria"/>
              </a:defRPr>
            </a:pPr>
            <a:r>
              <a:rPr sz="4400" dirty="0">
                <a:solidFill>
                  <a:srgbClr val="FFFFFF"/>
                </a:solidFill>
              </a:rPr>
              <a:t>C</a:t>
            </a:r>
            <a:r>
              <a:rPr sz="3200" dirty="0">
                <a:solidFill>
                  <a:srgbClr val="FFFFFF"/>
                </a:solidFill>
              </a:rPr>
              <a:t>HIA-PET</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Captures chromatin contacts mediated by specific proteins</a:t>
            </a:r>
          </a:p>
        </p:txBody>
      </p:sp>
      <p:sp>
        <p:nvSpPr>
          <p:cNvPr id="4" name="PointBox_1"/>
          <p:cNvSpPr/>
          <p:nvPr/>
        </p:nvSpPr>
        <p:spPr>
          <a:xfrm>
            <a:off x="1371600" y="256032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Combines ChIP and 3C principles</a:t>
            </a:r>
          </a:p>
        </p:txBody>
      </p:sp>
      <p:sp>
        <p:nvSpPr>
          <p:cNvPr id="5" name="PointBox_2"/>
          <p:cNvSpPr/>
          <p:nvPr/>
        </p:nvSpPr>
        <p:spPr>
          <a:xfrm>
            <a:off x="1371600" y="338328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Highlights enhancer-promoter loops</a:t>
            </a:r>
          </a:p>
        </p:txBody>
      </p:sp>
      <p:sp>
        <p:nvSpPr>
          <p:cNvPr id="7" name="Dowolny kształt 6">
            <a:extLst>
              <a:ext uri="{FF2B5EF4-FFF2-40B4-BE49-F238E27FC236}">
                <a16:creationId xmlns:a16="http://schemas.microsoft.com/office/drawing/2014/main" id="{5B9083E4-747B-32B8-F60C-FB546CD6CD08}"/>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A2F521B7-159C-244D-5528-969131507100}"/>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654C8DE2-6BEC-4735-27F0-125CC2304D73}"/>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7B14301D-487F-F9E1-6D94-D2DED518AD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B1C1795A-ECA5-2479-C064-B87AA9DB3E1B}"/>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26603ED3-D00F-BAD1-44BE-1F14E9832B41}"/>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B576D682-D4A8-8BA7-8BB5-25401865FC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6DD63229-7C83-A1B0-8EA2-DCCE9E0E4F9A}"/>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DCD94CFA-45DC-5171-6EB5-E2299F2C5E23}"/>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9ED94234-C61A-B4F8-ABE5-CB1FF39BDF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42BD5C1F-AF9A-D1CB-DF10-9BB0F93795CC}"/>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25208C8F-0DDE-AAA0-7A5B-4037694A1744}"/>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5940C923-C9C5-BB95-2D05-63BB069E97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03F2810C-EC34-553D-B7CA-83E64600C72D}"/>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527AA44D-9DFB-E91A-6A6A-1F973DAD560A}"/>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AC5EB27F-9F0B-79B4-169F-F82DF371E8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FCE29721-91F9-37E8-841E-FC1F169A92E8}"/>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C65D2A1F-21D1-6BDA-E46D-74E9C711B0F0}"/>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CB461E27-D518-C357-1EF1-4454744804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2862293" y="182880"/>
            <a:ext cx="4333814" cy="769441"/>
          </a:xfrm>
          <a:prstGeom prst="rect">
            <a:avLst/>
          </a:prstGeom>
          <a:noFill/>
        </p:spPr>
        <p:txBody>
          <a:bodyPr wrap="none">
            <a:spAutoFit/>
          </a:bodyPr>
          <a:lstStyle/>
          <a:p>
            <a:pPr algn="ctr">
              <a:defRPr>
                <a:latin typeface="Cambria"/>
              </a:defRPr>
            </a:pPr>
            <a:r>
              <a:rPr sz="4400" dirty="0">
                <a:solidFill>
                  <a:srgbClr val="FFFFFF"/>
                </a:solidFill>
              </a:rPr>
              <a:t>H</a:t>
            </a:r>
            <a:r>
              <a:rPr sz="3200" dirty="0">
                <a:solidFill>
                  <a:srgbClr val="FFFFFF"/>
                </a:solidFill>
              </a:rPr>
              <a:t>ICHIP AND PLAC-SEQ</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Combines ChIP enrichment with Hi-C contact mapping</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Detects interactions of proteins with chromatin</a:t>
            </a:r>
          </a:p>
        </p:txBody>
      </p:sp>
      <p:sp>
        <p:nvSpPr>
          <p:cNvPr id="5" name="PointBox_2"/>
          <p:cNvSpPr/>
          <p:nvPr/>
        </p:nvSpPr>
        <p:spPr>
          <a:xfrm>
            <a:off x="1371600" y="3749040"/>
            <a:ext cx="7315200" cy="65211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Efficient for studying transcription factors</a:t>
            </a:r>
          </a:p>
        </p:txBody>
      </p:sp>
      <p:sp>
        <p:nvSpPr>
          <p:cNvPr id="7" name="Dowolny kształt 6">
            <a:extLst>
              <a:ext uri="{FF2B5EF4-FFF2-40B4-BE49-F238E27FC236}">
                <a16:creationId xmlns:a16="http://schemas.microsoft.com/office/drawing/2014/main" id="{A6AD3655-7B97-3C66-80C3-C767267D7DD6}"/>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751B4E96-AD02-9772-C889-52312EB42C35}"/>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5B36855C-86BB-47AF-3540-50D0D01865FE}"/>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AF099544-7570-ADE5-49FC-8BE1108BB0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425D20D0-BEEA-121B-EA31-C69BD9CADFB9}"/>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3CAB0C75-6B80-8CE3-6801-A4C0681DAC74}"/>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5FB85FFE-A768-7723-570A-A5DA9B16D6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AFF598C9-A8C8-9E92-D143-AF9B3883D4E9}"/>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69112A4E-54F0-5440-CD49-1CFED1D4B98B}"/>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A6E7DA45-8403-BFE0-88B5-47E6856F0B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F98ED3C4-2EF1-7A87-13F3-9374DA3EE338}"/>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665D028B-5BE8-6692-DAF7-FAF9F5DF74AD}"/>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7DF241ED-DAD9-E036-5647-3564B83E48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B24EEB8C-A4D6-A419-29F2-A6F5B62C5A18}"/>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AAE52986-2474-83B5-47A3-17BE92AC64A9}"/>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09D3919C-4E0E-AD00-DC7E-F23EA8E66D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F3864F60-C58B-E1C7-BE64-FD236534FF79}"/>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40BEE807-560A-7D35-5D5A-DFEB78BA945B}"/>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05E2D019-5067-3A3B-66FE-C2D5AE9561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3478422" y="182880"/>
            <a:ext cx="3101555" cy="769441"/>
          </a:xfrm>
          <a:prstGeom prst="rect">
            <a:avLst/>
          </a:prstGeom>
          <a:noFill/>
        </p:spPr>
        <p:txBody>
          <a:bodyPr wrap="none">
            <a:spAutoFit/>
          </a:bodyPr>
          <a:lstStyle/>
          <a:p>
            <a:pPr algn="ctr">
              <a:defRPr>
                <a:latin typeface="Cambria"/>
              </a:defRPr>
            </a:pPr>
            <a:r>
              <a:rPr sz="4400" dirty="0">
                <a:solidFill>
                  <a:srgbClr val="FFFFFF"/>
                </a:solidFill>
              </a:rPr>
              <a:t>C</a:t>
            </a:r>
            <a:r>
              <a:rPr sz="3200" dirty="0">
                <a:solidFill>
                  <a:srgbClr val="FFFFFF"/>
                </a:solidFill>
              </a:rPr>
              <a:t>ONTACT MAPS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Matrices show interaction frequency between loci</a:t>
            </a:r>
          </a:p>
        </p:txBody>
      </p:sp>
      <p:sp>
        <p:nvSpPr>
          <p:cNvPr id="4" name="PointBox_1"/>
          <p:cNvSpPr/>
          <p:nvPr/>
        </p:nvSpPr>
        <p:spPr>
          <a:xfrm>
            <a:off x="1371600" y="256032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Sparse matrices at high resolution</a:t>
            </a:r>
          </a:p>
        </p:txBody>
      </p:sp>
      <p:sp>
        <p:nvSpPr>
          <p:cNvPr id="5" name="PointBox_2"/>
          <p:cNvSpPr/>
          <p:nvPr/>
        </p:nvSpPr>
        <p:spPr>
          <a:xfrm>
            <a:off x="1371600" y="338328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Systematic biases need correction</a:t>
            </a:r>
          </a:p>
        </p:txBody>
      </p:sp>
      <p:sp>
        <p:nvSpPr>
          <p:cNvPr id="7" name="Dowolny kształt 6">
            <a:extLst>
              <a:ext uri="{FF2B5EF4-FFF2-40B4-BE49-F238E27FC236}">
                <a16:creationId xmlns:a16="http://schemas.microsoft.com/office/drawing/2014/main" id="{D87E5A76-10F1-070D-11A1-0D033ED75D39}"/>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67E3FAFC-C535-7E19-C36F-669D8BFEE826}"/>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96EA9028-C17C-2609-3233-717DA5E42D60}"/>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79D65C8F-C4F5-9025-AB81-F15C0A7BF5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36B5AA16-2501-2A48-D877-DE8DB6534D39}"/>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A435C219-7AF5-C9FE-F3F1-FCFBFD5603DE}"/>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AD1A9C50-95F1-84A5-82CA-1119A3C86A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CC88A2AD-06E3-5B5F-E21C-E5F1454D1225}"/>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1A9F0347-7302-5DF3-5331-149873EEBAB9}"/>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653AD266-00CB-91C1-CFC0-F36006D55A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5243335F-C4E3-2107-371F-FFE72DB98CDE}"/>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2069AAFC-5022-E157-E41F-11D9A9DBDCC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22DC7587-CF3B-4F39-1F39-92AE602A9B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7EB5B038-033B-351E-2F74-0F2C189476CF}"/>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FB38088F-9612-E786-A201-E546C1726532}"/>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888A5FB9-37E1-E5D2-3E85-CCF822AE98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04566EEA-185E-B80D-AB82-171C84E21943}"/>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77FBF9F1-2338-741F-A3F3-56CCCDEAC446}"/>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03CE80B6-E826-AB4E-3B0D-BC2C0D8559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a:extLst>
            <a:ext uri="{FF2B5EF4-FFF2-40B4-BE49-F238E27FC236}">
              <a16:creationId xmlns:a16="http://schemas.microsoft.com/office/drawing/2014/main" id="{9FD77496-3434-05C4-A588-5BAF6D5B67CE}"/>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66F2AD12-B653-B265-E982-6AA6AC09D386}"/>
              </a:ext>
            </a:extLst>
          </p:cNvPr>
          <p:cNvSpPr txBox="1"/>
          <p:nvPr/>
        </p:nvSpPr>
        <p:spPr>
          <a:xfrm>
            <a:off x="3478422" y="182880"/>
            <a:ext cx="3101555" cy="769441"/>
          </a:xfrm>
          <a:prstGeom prst="rect">
            <a:avLst/>
          </a:prstGeom>
          <a:noFill/>
        </p:spPr>
        <p:txBody>
          <a:bodyPr wrap="none">
            <a:spAutoFit/>
          </a:bodyPr>
          <a:lstStyle/>
          <a:p>
            <a:pPr algn="ctr">
              <a:defRPr>
                <a:latin typeface="Cambria"/>
              </a:defRPr>
            </a:pPr>
            <a:r>
              <a:rPr sz="4400" dirty="0">
                <a:solidFill>
                  <a:srgbClr val="FFFFFF"/>
                </a:solidFill>
              </a:rPr>
              <a:t>C</a:t>
            </a:r>
            <a:r>
              <a:rPr sz="3200" dirty="0">
                <a:solidFill>
                  <a:srgbClr val="FFFFFF"/>
                </a:solidFill>
              </a:rPr>
              <a:t>ONTACT MAPS</a:t>
            </a:r>
          </a:p>
        </p:txBody>
      </p:sp>
      <p:sp>
        <p:nvSpPr>
          <p:cNvPr id="7" name="Dowolny kształt 6">
            <a:extLst>
              <a:ext uri="{FF2B5EF4-FFF2-40B4-BE49-F238E27FC236}">
                <a16:creationId xmlns:a16="http://schemas.microsoft.com/office/drawing/2014/main" id="{018F7E7A-5AF8-8CED-23E3-553BB7A04008}"/>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B6C855CE-ABA2-CD6A-86D8-0FCD7AD14A0A}"/>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081CCCB6-01E6-6905-E7B9-1C3169C8DA37}"/>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9A2CCB5C-A7DC-A1E0-6F55-F54AC6A370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4A78B6E5-D2F2-D1C7-1842-ED956D3D7454}"/>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3471F809-0C08-A47D-5C62-5ACB91D01B8E}"/>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5955D75F-E4C7-087F-9E02-D12060D31C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67F9E6EE-D323-DA75-0406-CD663F75756B}"/>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4AC6757B-7B05-6282-7C19-6D75B80C4358}"/>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988FE202-0D30-4620-F298-343DCE9DC1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02B5DA99-F2A0-BAA5-C933-AFFAB3B3564D}"/>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EC9EEB1B-67EC-54E8-6616-B192DD65BA83}"/>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7C79E2B1-A173-7F75-7B3C-DEDFDA669E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8DC07B86-BDAB-C242-8F1A-0399DC6FA83E}"/>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E1C1E7C9-B53D-F54B-B9B1-349FA61DB47A}"/>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B3B4E160-CAC6-FA0F-DEC4-222223EFE4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0E3AFF20-9603-3EE9-D89A-9EBBDC58262D}"/>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D4E9E6EA-5C14-146A-34BD-2F263249FEEF}"/>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74DEDE3C-DEDC-2BA0-E6CD-DDDD00B4C6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pic>
        <p:nvPicPr>
          <p:cNvPr id="27650" name="Picture 2" descr="Multiscale chromatin folding. a) Schema of the features of chromatin ...">
            <a:extLst>
              <a:ext uri="{FF2B5EF4-FFF2-40B4-BE49-F238E27FC236}">
                <a16:creationId xmlns:a16="http://schemas.microsoft.com/office/drawing/2014/main" id="{58208823-32A4-BAD5-C97F-E44F065B68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2052" y="1124132"/>
            <a:ext cx="6514293" cy="3755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233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2358437" y="182880"/>
            <a:ext cx="5341526" cy="769441"/>
          </a:xfrm>
          <a:prstGeom prst="rect">
            <a:avLst/>
          </a:prstGeom>
          <a:noFill/>
        </p:spPr>
        <p:txBody>
          <a:bodyPr wrap="none">
            <a:spAutoFit/>
          </a:bodyPr>
          <a:lstStyle/>
          <a:p>
            <a:pPr algn="ctr">
              <a:defRPr>
                <a:latin typeface="Cambria"/>
              </a:defRPr>
            </a:pPr>
            <a:r>
              <a:rPr sz="4400" dirty="0">
                <a:solidFill>
                  <a:srgbClr val="FFFFFF"/>
                </a:solidFill>
              </a:rPr>
              <a:t>N</a:t>
            </a:r>
            <a:r>
              <a:rPr sz="3200" dirty="0">
                <a:solidFill>
                  <a:srgbClr val="FFFFFF"/>
                </a:solidFill>
              </a:rPr>
              <a:t>ORMALIZATION METHODS</a:t>
            </a:r>
          </a:p>
        </p:txBody>
      </p:sp>
      <p:sp>
        <p:nvSpPr>
          <p:cNvPr id="3" name="PointBox_0"/>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Corrects for biases in Hi-C data</a:t>
            </a:r>
          </a:p>
        </p:txBody>
      </p:sp>
      <p:sp>
        <p:nvSpPr>
          <p:cNvPr id="4" name="PointBox_1"/>
          <p:cNvSpPr/>
          <p:nvPr/>
        </p:nvSpPr>
        <p:spPr>
          <a:xfrm>
            <a:off x="1371600" y="219456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ICE: iterative correction and eigenvector decomposition</a:t>
            </a:r>
          </a:p>
        </p:txBody>
      </p:sp>
      <p:sp>
        <p:nvSpPr>
          <p:cNvPr id="5" name="PointBox_2"/>
          <p:cNvSpPr/>
          <p:nvPr/>
        </p:nvSpPr>
        <p:spPr>
          <a:xfrm>
            <a:off x="1371600" y="338328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KR: Knight-Ruiz matrix balancing</a:t>
            </a:r>
          </a:p>
        </p:txBody>
      </p:sp>
      <p:sp>
        <p:nvSpPr>
          <p:cNvPr id="7" name="Dowolny kształt 6">
            <a:extLst>
              <a:ext uri="{FF2B5EF4-FFF2-40B4-BE49-F238E27FC236}">
                <a16:creationId xmlns:a16="http://schemas.microsoft.com/office/drawing/2014/main" id="{14A2AE3A-3A3E-D9CE-CF15-E527E83A258D}"/>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11D9C0EB-A6B9-4DA4-B5CF-1EAEBC247C74}"/>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9A0467BB-8F3B-E17A-C4E2-BC08EEE29593}"/>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EF57AD70-6680-810B-A557-348007415A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BA03202F-38BE-2686-6048-FB3D0B794202}"/>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1DED8542-BE27-8C69-9842-BECCED7E2CDF}"/>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2C1FA34B-8F23-5BF5-DC23-DEC57AC0D7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933EE39F-1155-93FD-D211-D6AEE2335910}"/>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552BF6BB-E35E-B2C8-DA1E-9D98FF6543D9}"/>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295B9264-FB2B-7165-4970-C08193920B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C9937311-8263-68AA-D4AD-949AE48AAA90}"/>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14F03E78-216B-B520-D58C-BEFC4EE46F00}"/>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CAB4DF3C-2B6D-BAAF-8F3E-A6A1DA90FA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8B8FE751-95DA-0E72-1D84-3924BB4D9FA3}"/>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9C0F5915-DDD6-B889-3F83-D25E2CDA15CA}"/>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FA9B40B3-0C96-BDBC-7438-8CC36362DE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7B298ECA-8E68-05DC-398F-7D80DB417187}"/>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A9CA4F32-3376-7D1B-023B-1B675FAB3795}"/>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5909F579-1FB2-266D-C154-1A582F9F2D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a:extLst>
            <a:ext uri="{FF2B5EF4-FFF2-40B4-BE49-F238E27FC236}">
              <a16:creationId xmlns:a16="http://schemas.microsoft.com/office/drawing/2014/main" id="{5A85C2E7-3BC7-DC10-4ED0-D299DAC9D570}"/>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E8CD71BD-3B94-20F1-C350-C7D455B18B0A}"/>
              </a:ext>
            </a:extLst>
          </p:cNvPr>
          <p:cNvSpPr txBox="1"/>
          <p:nvPr/>
        </p:nvSpPr>
        <p:spPr>
          <a:xfrm>
            <a:off x="2358437" y="182880"/>
            <a:ext cx="5341526" cy="769441"/>
          </a:xfrm>
          <a:prstGeom prst="rect">
            <a:avLst/>
          </a:prstGeom>
          <a:noFill/>
        </p:spPr>
        <p:txBody>
          <a:bodyPr wrap="none">
            <a:spAutoFit/>
          </a:bodyPr>
          <a:lstStyle/>
          <a:p>
            <a:pPr algn="ctr">
              <a:defRPr>
                <a:latin typeface="Cambria"/>
              </a:defRPr>
            </a:pPr>
            <a:r>
              <a:rPr sz="4400" dirty="0">
                <a:solidFill>
                  <a:srgbClr val="FFFFFF"/>
                </a:solidFill>
              </a:rPr>
              <a:t>N</a:t>
            </a:r>
            <a:r>
              <a:rPr sz="3200" dirty="0">
                <a:solidFill>
                  <a:srgbClr val="FFFFFF"/>
                </a:solidFill>
              </a:rPr>
              <a:t>ORMALIZATION METHODS</a:t>
            </a:r>
          </a:p>
        </p:txBody>
      </p:sp>
      <p:sp>
        <p:nvSpPr>
          <p:cNvPr id="7" name="Dowolny kształt 6">
            <a:extLst>
              <a:ext uri="{FF2B5EF4-FFF2-40B4-BE49-F238E27FC236}">
                <a16:creationId xmlns:a16="http://schemas.microsoft.com/office/drawing/2014/main" id="{DC2E3161-D0EB-1635-59A8-1F6A368FE4DC}"/>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8B7A77E6-1CAA-852D-DA0E-C9C529DFF016}"/>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FB8EF599-2C9E-DEF6-B14F-329AB1D45F37}"/>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29E9B38D-2E1A-E49D-F7A6-B5C06D740B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3C4C2D10-84DD-DA81-3A9B-1184751DA5C3}"/>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443674FF-9BC5-F1E9-4C1D-E78AC9EE7D75}"/>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1B8BCE5C-3F71-20ED-235D-072CDCA4C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12C6DC53-FB7F-1CE7-BD2A-B4A8EFD0BD7A}"/>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8C4F46F9-3EC5-770E-EF6A-7ECDDA33C027}"/>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E53403CC-6A93-ECE6-3879-E3D6D5213B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DBD32A82-F5D0-5C88-8648-907A50DA8BA4}"/>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4385F01A-A2B6-A3E9-1BD7-28A40FF53ED3}"/>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5E49A3EF-6F7B-F4A7-58C3-B8FA29A31F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F896BB26-EA98-6A88-F8C2-802417C16CD1}"/>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8F763E79-9AF4-0856-01E4-8D89BEA4C6FC}"/>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35FC3DEA-2014-C0E0-69EA-3A358E75F5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1DEF575C-764F-9414-88B6-3721D73948FF}"/>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F513F61A-2B43-28C4-A151-41D8B2C9A2BE}"/>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2A66036A-D789-30C7-DDE1-5CCD26E3B0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pic>
        <p:nvPicPr>
          <p:cNvPr id="28674" name="Picture 2" descr="Comparison of heat maps between different methods. These heat maps ...">
            <a:extLst>
              <a:ext uri="{FF2B5EF4-FFF2-40B4-BE49-F238E27FC236}">
                <a16:creationId xmlns:a16="http://schemas.microsoft.com/office/drawing/2014/main" id="{C5672342-A657-07A1-0D9A-47575F60975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01272" y="980296"/>
            <a:ext cx="6875784" cy="3858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988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1371600" y="182880"/>
            <a:ext cx="7315200" cy="914400"/>
          </a:xfrm>
          <a:prstGeom prst="rect">
            <a:avLst/>
          </a:prstGeom>
          <a:noFill/>
        </p:spPr>
        <p:txBody>
          <a:bodyPr wrap="none">
            <a:spAutoFit/>
          </a:bodyPr>
          <a:lstStyle/>
          <a:p>
            <a:pPr algn="ctr">
              <a:defRPr>
                <a:latin typeface="Cambria"/>
              </a:defRPr>
            </a:pPr>
            <a:r>
              <a:rPr sz="4400">
                <a:solidFill>
                  <a:srgbClr val="FFFFFF"/>
                </a:solidFill>
              </a:rPr>
              <a:t>L</a:t>
            </a:r>
            <a:r>
              <a:rPr sz="3200">
                <a:solidFill>
                  <a:srgbClr val="FFFFFF"/>
                </a:solidFill>
              </a:rPr>
              <a:t>OOP DETECTION: HICCUPS, FIT-HI-C</a:t>
            </a:r>
          </a:p>
        </p:txBody>
      </p:sp>
      <p:sp>
        <p:nvSpPr>
          <p:cNvPr id="3" name="PointBox_0"/>
          <p:cNvSpPr/>
          <p:nvPr/>
        </p:nvSpPr>
        <p:spPr>
          <a:xfrm>
            <a:off x="1371600" y="1371600"/>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Identify statistically significant loops</a:t>
            </a:r>
          </a:p>
        </p:txBody>
      </p:sp>
      <p:sp>
        <p:nvSpPr>
          <p:cNvPr id="4" name="PointBox_1"/>
          <p:cNvSpPr/>
          <p:nvPr/>
        </p:nvSpPr>
        <p:spPr>
          <a:xfrm>
            <a:off x="1371600" y="2048689"/>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HiCCUPS: peak calling in normalized matrices</a:t>
            </a:r>
          </a:p>
        </p:txBody>
      </p:sp>
      <p:sp>
        <p:nvSpPr>
          <p:cNvPr id="5" name="PointBox_2"/>
          <p:cNvSpPr/>
          <p:nvPr/>
        </p:nvSpPr>
        <p:spPr>
          <a:xfrm>
            <a:off x="1371600" y="2736665"/>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Fit-Hi-C: models distance-dependent contact probability</a:t>
            </a:r>
          </a:p>
        </p:txBody>
      </p:sp>
      <p:sp>
        <p:nvSpPr>
          <p:cNvPr id="6" name="PointBox_3"/>
          <p:cNvSpPr/>
          <p:nvPr/>
        </p:nvSpPr>
        <p:spPr>
          <a:xfrm>
            <a:off x="1371600" y="3925385"/>
            <a:ext cx="7315200" cy="581297"/>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Crucial for enhancer-promoter discovery</a:t>
            </a:r>
          </a:p>
        </p:txBody>
      </p:sp>
      <p:sp>
        <p:nvSpPr>
          <p:cNvPr id="7" name="Dowolny kształt 6">
            <a:extLst>
              <a:ext uri="{FF2B5EF4-FFF2-40B4-BE49-F238E27FC236}">
                <a16:creationId xmlns:a16="http://schemas.microsoft.com/office/drawing/2014/main" id="{462077A3-8A8E-E8B8-A65C-B2BB19AFC94F}"/>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8B2B7555-06CF-5243-146F-6EEBB0AE1E6D}"/>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3A318CFB-7C4A-9F63-397D-20981E4D764A}"/>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CD82C767-DDB2-CD2E-D050-88322D9091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FBBC4D7B-F468-CFE4-A809-49369CCDFA60}"/>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0FBA996A-201A-1FD8-08AC-7AA6BA5EF2B5}"/>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FC8A0595-B3DB-5AB2-D0C4-544C8FFF04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D3F7BF3C-A80B-BE64-1457-B837105C3FD7}"/>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F54C20D3-CC8E-1E76-EA1F-67E8F7DD732D}"/>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1459E0F6-1535-B94C-B14E-3FC9D3E35C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FDB994FB-2547-DD8E-1904-1F24C03BABBC}"/>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47D35FA5-95A4-1386-A893-3550B5E72F75}"/>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1E4F0632-7E09-117F-C66F-CBD97DDFB1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0B94958A-832B-890E-10DA-34F3D1116224}"/>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43419022-EE20-11F1-68B1-B6CD4CDC443E}"/>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3712CCB3-1DD7-26A8-1060-08AA9EF0B6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EE29F03A-CBC2-1A52-E2E0-90156E25C93E}"/>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9A927FE1-A3E2-2B55-9D30-925E45DE3F3C}"/>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B7FA025D-8F57-29AF-7E6C-CE9FC8FED3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3390770" y="182880"/>
            <a:ext cx="3276859" cy="769441"/>
          </a:xfrm>
          <a:prstGeom prst="rect">
            <a:avLst/>
          </a:prstGeom>
          <a:noFill/>
        </p:spPr>
        <p:txBody>
          <a:bodyPr wrap="none">
            <a:spAutoFit/>
          </a:bodyPr>
          <a:lstStyle/>
          <a:p>
            <a:pPr algn="ctr">
              <a:defRPr>
                <a:latin typeface="Cambria"/>
              </a:defRPr>
            </a:pPr>
            <a:r>
              <a:rPr sz="4400" dirty="0">
                <a:solidFill>
                  <a:srgbClr val="FFFFFF"/>
                </a:solidFill>
              </a:rPr>
              <a:t>T</a:t>
            </a:r>
            <a:r>
              <a:rPr sz="3200" dirty="0">
                <a:solidFill>
                  <a:srgbClr val="FFFFFF"/>
                </a:solidFill>
              </a:rPr>
              <a:t>AD DETECTION</a:t>
            </a:r>
          </a:p>
        </p:txBody>
      </p:sp>
      <p:sp>
        <p:nvSpPr>
          <p:cNvPr id="3" name="PointBox_0"/>
          <p:cNvSpPr/>
          <p:nvPr/>
        </p:nvSpPr>
        <p:spPr>
          <a:xfrm>
            <a:off x="1371600" y="1371600"/>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TADs are self-interacting genomic regions</a:t>
            </a:r>
          </a:p>
        </p:txBody>
      </p:sp>
      <p:sp>
        <p:nvSpPr>
          <p:cNvPr id="4" name="PointBox_1"/>
          <p:cNvSpPr/>
          <p:nvPr/>
        </p:nvSpPr>
        <p:spPr>
          <a:xfrm>
            <a:off x="1371600" y="2059575"/>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Insulation score measures boundary strength</a:t>
            </a:r>
          </a:p>
        </p:txBody>
      </p:sp>
      <p:sp>
        <p:nvSpPr>
          <p:cNvPr id="5" name="PointBox_2"/>
          <p:cNvSpPr/>
          <p:nvPr/>
        </p:nvSpPr>
        <p:spPr>
          <a:xfrm>
            <a:off x="1371600" y="2758436"/>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Directionality Index quantifies upstream/downstream bias</a:t>
            </a:r>
          </a:p>
        </p:txBody>
      </p:sp>
      <p:sp>
        <p:nvSpPr>
          <p:cNvPr id="6" name="PointBox_3"/>
          <p:cNvSpPr/>
          <p:nvPr/>
        </p:nvSpPr>
        <p:spPr>
          <a:xfrm>
            <a:off x="1371600" y="3947156"/>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HMMs identify TADs computationally across the genome</a:t>
            </a:r>
          </a:p>
        </p:txBody>
      </p:sp>
      <p:sp>
        <p:nvSpPr>
          <p:cNvPr id="7" name="Dowolny kształt 6">
            <a:extLst>
              <a:ext uri="{FF2B5EF4-FFF2-40B4-BE49-F238E27FC236}">
                <a16:creationId xmlns:a16="http://schemas.microsoft.com/office/drawing/2014/main" id="{BD1AE14B-7556-51C3-44EF-A4963D90315C}"/>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868BE55E-E8C4-5F02-209E-386FE92C7D8D}"/>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67CF70B5-6348-D41F-B505-5D17A33548BA}"/>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89EDC352-4F59-F970-1F5E-96DE1F9DD5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7B07E7B4-D77C-E3C8-7DAE-8E9742A47CAF}"/>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1BCA7865-7C52-06D7-1E81-6BAB9CCF2075}"/>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F60C291D-4607-74F2-5723-C07F722E08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CE8BB481-E4D0-C3CE-D126-DAA69DF88380}"/>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4F5C666C-43F1-90DC-0E05-689F237EBC83}"/>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1B39D0A9-1C7E-7470-3169-F74704F736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C1040D9D-E979-AE35-B0FB-4229D821FD96}"/>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1CC6B995-DC5D-29F8-FE1F-C63CA2CB0AD4}"/>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762DFEE5-38A0-4D44-6548-EA908542B9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FE0F3B3C-9F7C-E4E8-C524-8E6EF3B80BA4}"/>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ECA71E8F-652D-D28B-87AC-388419941807}"/>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A1CA9724-9DEA-416E-331E-C3D7A48A924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2298E4F7-303A-82F7-5B0E-B7179F6FDBB5}"/>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80893578-4F11-FE81-FCAF-9DFCAB9B232E}"/>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97D01B9C-2F73-FCDF-2981-4AA7F8D365B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a:extLst>
            <a:ext uri="{FF2B5EF4-FFF2-40B4-BE49-F238E27FC236}">
              <a16:creationId xmlns:a16="http://schemas.microsoft.com/office/drawing/2014/main" id="{E12B60FA-C23E-42B0-0645-58FA00DEA49B}"/>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929D2A2B-BD4C-DE47-10BF-C12CB43B7D72}"/>
              </a:ext>
            </a:extLst>
          </p:cNvPr>
          <p:cNvSpPr txBox="1"/>
          <p:nvPr/>
        </p:nvSpPr>
        <p:spPr>
          <a:xfrm>
            <a:off x="3550269" y="182880"/>
            <a:ext cx="2957861" cy="769441"/>
          </a:xfrm>
          <a:prstGeom prst="rect">
            <a:avLst/>
          </a:prstGeom>
          <a:noFill/>
        </p:spPr>
        <p:txBody>
          <a:bodyPr wrap="none">
            <a:spAutoFit/>
          </a:bodyPr>
          <a:lstStyle/>
          <a:p>
            <a:pPr algn="ctr">
              <a:defRPr>
                <a:latin typeface="Cambria"/>
              </a:defRPr>
            </a:pPr>
            <a:r>
              <a:rPr sz="4400" dirty="0">
                <a:solidFill>
                  <a:srgbClr val="FFFFFF"/>
                </a:solidFill>
              </a:rPr>
              <a:t>S</a:t>
            </a:r>
            <a:r>
              <a:rPr sz="3200" dirty="0">
                <a:solidFill>
                  <a:srgbClr val="FFFFFF"/>
                </a:solidFill>
              </a:rPr>
              <a:t>UPERCOILING</a:t>
            </a:r>
          </a:p>
        </p:txBody>
      </p:sp>
      <p:sp>
        <p:nvSpPr>
          <p:cNvPr id="4" name="PointBox_1">
            <a:extLst>
              <a:ext uri="{FF2B5EF4-FFF2-40B4-BE49-F238E27FC236}">
                <a16:creationId xmlns:a16="http://schemas.microsoft.com/office/drawing/2014/main" id="{E97A58A0-A4DB-6546-1AD5-C604E9F4B4E7}"/>
              </a:ext>
            </a:extLst>
          </p:cNvPr>
          <p:cNvSpPr/>
          <p:nvPr/>
        </p:nvSpPr>
        <p:spPr>
          <a:xfrm>
            <a:off x="1415143" y="102197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Positive supercoils ahead of polymerase, ➖ Negative behind</a:t>
            </a:r>
          </a:p>
        </p:txBody>
      </p:sp>
      <p:sp>
        <p:nvSpPr>
          <p:cNvPr id="7" name="Dowolny kształt 6">
            <a:extLst>
              <a:ext uri="{FF2B5EF4-FFF2-40B4-BE49-F238E27FC236}">
                <a16:creationId xmlns:a16="http://schemas.microsoft.com/office/drawing/2014/main" id="{E774139F-FBAE-47B7-0961-245E12DEE41B}"/>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CB27FA1E-A98D-01D6-EA34-92767C8B72A8}"/>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06A5BFC6-E0F7-4CE2-1983-9BBECA4A9667}"/>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61E616F1-166E-D711-0C57-131FCFB0CE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A602C812-1AA9-3685-3B6F-F39EA2954161}"/>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14F20614-F2C0-1CA1-6823-695C7F6ED2B5}"/>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BC5D3E8C-A14A-655B-03DE-576BFE81CF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001E2E60-A60D-A28B-630F-2718F8D06BF2}"/>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77154809-7384-CAEE-AB3A-74F7674D85F1}"/>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ED2FABC9-B380-A5BF-D746-6B1BA831A2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4F22776C-011E-0F30-43F2-18F07DB2FAFA}"/>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6B543837-8695-57A4-31CB-3290D0488CEA}"/>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5C95A5D5-A350-F8CC-C8B5-F766A62CA9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39D55238-6639-D3DF-F215-48D11D80DD64}"/>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82417CB4-DAC3-B568-8471-7984D1486A42}"/>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83458E9B-3B27-ACA6-E864-6CDB53B4B6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CB5D6E68-8260-8DC2-28D0-0A0FACE4010B}"/>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F15B2C68-8108-8FC9-CD38-10E948658610}"/>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45F75BC2-D633-9C3C-9BE0-C47A9B254C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2050" name="Picture 2" descr="DNA supercoiling - Cees Dekker Lab">
            <a:extLst>
              <a:ext uri="{FF2B5EF4-FFF2-40B4-BE49-F238E27FC236}">
                <a16:creationId xmlns:a16="http://schemas.microsoft.com/office/drawing/2014/main" id="{CA2A75E6-3D29-D56A-67EE-E2DD5AB868E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98168" y="2188917"/>
            <a:ext cx="4751246" cy="2771703"/>
          </a:xfrm>
          <a:prstGeom prst="rect">
            <a:avLst/>
          </a:prstGeom>
          <a:noFill/>
          <a:extLst>
            <a:ext uri="{909E8E84-426E-40DD-AFC4-6F175D3DCCD1}">
              <a14:hiddenFill xmlns:a14="http://schemas.microsoft.com/office/drawing/2010/main">
                <a:solidFill>
                  <a:srgbClr val="FFFFFF"/>
                </a:solidFill>
              </a14:hiddenFill>
            </a:ext>
          </a:extLst>
        </p:spPr>
      </p:pic>
      <p:sp>
        <p:nvSpPr>
          <p:cNvPr id="6" name="PointBox_2">
            <a:extLst>
              <a:ext uri="{FF2B5EF4-FFF2-40B4-BE49-F238E27FC236}">
                <a16:creationId xmlns:a16="http://schemas.microsoft.com/office/drawing/2014/main" id="{91C093EE-577D-CB91-31CB-DC71A4C79041}"/>
              </a:ext>
            </a:extLst>
          </p:cNvPr>
          <p:cNvSpPr/>
          <p:nvPr/>
        </p:nvSpPr>
        <p:spPr>
          <a:xfrm>
            <a:off x="6346372" y="2339877"/>
            <a:ext cx="2383971" cy="2524587"/>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Influences enzyme access and nucleosome positioning</a:t>
            </a:r>
          </a:p>
        </p:txBody>
      </p:sp>
    </p:spTree>
    <p:extLst>
      <p:ext uri="{BB962C8B-B14F-4D97-AF65-F5344CB8AC3E}">
        <p14:creationId xmlns:p14="http://schemas.microsoft.com/office/powerpoint/2010/main" val="992353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2546597" y="182880"/>
            <a:ext cx="4965205" cy="769441"/>
          </a:xfrm>
          <a:prstGeom prst="rect">
            <a:avLst/>
          </a:prstGeom>
          <a:noFill/>
        </p:spPr>
        <p:txBody>
          <a:bodyPr wrap="none">
            <a:spAutoFit/>
          </a:bodyPr>
          <a:lstStyle/>
          <a:p>
            <a:pPr algn="ctr">
              <a:defRPr>
                <a:latin typeface="Cambria"/>
              </a:defRPr>
            </a:pPr>
            <a:r>
              <a:rPr sz="4400" dirty="0">
                <a:solidFill>
                  <a:srgbClr val="FFFFFF"/>
                </a:solidFill>
              </a:rPr>
              <a:t>C</a:t>
            </a:r>
            <a:r>
              <a:rPr sz="3200" dirty="0">
                <a:solidFill>
                  <a:srgbClr val="FFFFFF"/>
                </a:solidFill>
              </a:rPr>
              <a:t>OMPARTMENT ANALYSIS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A/B compartments reflect active/inactive chromatin</a:t>
            </a:r>
          </a:p>
        </p:txBody>
      </p:sp>
      <p:sp>
        <p:nvSpPr>
          <p:cNvPr id="4" name="PointBox_1"/>
          <p:cNvSpPr/>
          <p:nvPr/>
        </p:nvSpPr>
        <p:spPr>
          <a:xfrm>
            <a:off x="1371600" y="2560320"/>
            <a:ext cx="7315200" cy="711598"/>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a:t>
            </a:r>
            <a:r>
              <a:rPr lang="pl-PL" dirty="0"/>
              <a:t>PCA </a:t>
            </a:r>
            <a:r>
              <a:rPr dirty="0"/>
              <a:t>on normalized maps</a:t>
            </a:r>
          </a:p>
        </p:txBody>
      </p:sp>
      <p:sp>
        <p:nvSpPr>
          <p:cNvPr id="5" name="PointBox_2"/>
          <p:cNvSpPr/>
          <p:nvPr/>
        </p:nvSpPr>
        <p:spPr>
          <a:xfrm>
            <a:off x="1371599" y="3363358"/>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Correlates with histone marks and gene expression</a:t>
            </a:r>
          </a:p>
        </p:txBody>
      </p:sp>
      <p:sp>
        <p:nvSpPr>
          <p:cNvPr id="7" name="Dowolny kształt 6">
            <a:extLst>
              <a:ext uri="{FF2B5EF4-FFF2-40B4-BE49-F238E27FC236}">
                <a16:creationId xmlns:a16="http://schemas.microsoft.com/office/drawing/2014/main" id="{11A8E1A2-555D-294E-18A1-860BBBABB7C7}"/>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7038BB47-616A-17B6-44F9-2F570A13D0E7}"/>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B0A2BADB-8A29-627D-17CA-A84633D50344}"/>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891486D6-49D2-A2F7-EDE3-363CAD9109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C25D798C-419E-7A50-C7E8-5016C8B8C932}"/>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4DFBE5CF-2883-C7A9-C8D8-0008D3F941A8}"/>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D28AB944-1FC5-DBFD-7D30-3FD9EA0C8C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0E69F805-32AA-0C23-F86F-5A930C612426}"/>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2B6F4CC0-3B83-D23F-35C6-9B9CAF47DE17}"/>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59A9CF1B-A29F-D643-DEF0-A192A1DC45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16B8ED4E-E076-239E-6D55-793E09C3CDC8}"/>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2AE0E157-0AB7-8D69-E2A5-ACBB8DF786A3}"/>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9852F024-92B0-5D75-CC11-197A02B4BC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2E8E5076-0707-6A2E-A30C-AB3CE65FD327}"/>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4065655C-5774-B900-BD09-1736A30D3523}"/>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AF06B31C-CAD9-ECBD-A592-C9FFCF227B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9EBE91DB-9B2B-144B-2104-2ABEDF2EA2C4}"/>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C586CDD5-F9F4-4C10-FC6A-EF5DF678C742}"/>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7E9F53FF-67D9-87B7-B162-90EA8D0DE0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1518461" y="182880"/>
            <a:ext cx="7021474" cy="769441"/>
          </a:xfrm>
          <a:prstGeom prst="rect">
            <a:avLst/>
          </a:prstGeom>
          <a:noFill/>
        </p:spPr>
        <p:txBody>
          <a:bodyPr wrap="none">
            <a:spAutoFit/>
          </a:bodyPr>
          <a:lstStyle/>
          <a:p>
            <a:pPr algn="ctr">
              <a:defRPr>
                <a:latin typeface="Cambria"/>
              </a:defRPr>
            </a:pPr>
            <a:r>
              <a:rPr sz="4400" dirty="0">
                <a:solidFill>
                  <a:srgbClr val="FFFFFF"/>
                </a:solidFill>
              </a:rPr>
              <a:t>S</a:t>
            </a:r>
            <a:r>
              <a:rPr sz="3200" dirty="0">
                <a:solidFill>
                  <a:srgbClr val="FFFFFF"/>
                </a:solidFill>
              </a:rPr>
              <a:t>TRUCTURAL VARIATION DETECTION</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Detect deletions, duplications, inversions, translocations</a:t>
            </a:r>
          </a:p>
        </p:txBody>
      </p:sp>
      <p:sp>
        <p:nvSpPr>
          <p:cNvPr id="4" name="PointBox_1"/>
          <p:cNvSpPr/>
          <p:nvPr/>
        </p:nvSpPr>
        <p:spPr>
          <a:xfrm>
            <a:off x="1371600" y="256032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HiCnv: uses coverage deviations</a:t>
            </a:r>
          </a:p>
        </p:txBody>
      </p:sp>
      <p:sp>
        <p:nvSpPr>
          <p:cNvPr id="5" name="PointBox_2"/>
          <p:cNvSpPr/>
          <p:nvPr/>
        </p:nvSpPr>
        <p:spPr>
          <a:xfrm>
            <a:off x="1371600" y="338328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hic_breakfinder: breakpoint detection from contact maps</a:t>
            </a:r>
          </a:p>
        </p:txBody>
      </p:sp>
      <p:sp>
        <p:nvSpPr>
          <p:cNvPr id="7" name="Dowolny kształt 6">
            <a:extLst>
              <a:ext uri="{FF2B5EF4-FFF2-40B4-BE49-F238E27FC236}">
                <a16:creationId xmlns:a16="http://schemas.microsoft.com/office/drawing/2014/main" id="{7B144FA0-801D-E1C3-AD0D-692A7C5F1304}"/>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9FB4A39A-BCC2-9014-8341-48EA4A4C8D4D}"/>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E96D7F0E-95ED-454A-7C40-86FE9A0171DE}"/>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E204DED8-6E90-F246-090B-E37FDA065A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7953D325-B3C2-106D-3F86-0DF41F2E2068}"/>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53C6C162-811F-FBDE-550F-FD4A23D0263B}"/>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73B5ECB5-73B0-532E-46FE-B9D8736326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F018C27F-C963-A682-F367-367B59F5B47F}"/>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EB8614BA-AEE2-534F-1FA2-4BD0443C38AC}"/>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7E66333F-1CD1-F229-B0C9-1385C59DB9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FDF261D2-24A7-29C2-0A29-AEDD6B9B19BA}"/>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AAA1C7B2-288C-0D75-DBB6-1C9AA324DD34}"/>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A11E6A76-605B-567A-2DE0-8A26334912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54CE90B0-4B44-4FF5-7520-5C536ADDDD3C}"/>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BBC060EF-25EF-C589-9462-F8B2A82099DB}"/>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4BDE47C5-226F-ECBB-3BE5-A98F061BC66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0A8FEDF6-2616-1354-43EB-678A820BC498}"/>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AA90598A-C089-4E5F-99DE-E3EB248AC853}"/>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A64DC6B6-5C01-3404-00B7-4C4EA4A1B6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1681488" y="182880"/>
            <a:ext cx="6695423" cy="769441"/>
          </a:xfrm>
          <a:prstGeom prst="rect">
            <a:avLst/>
          </a:prstGeom>
          <a:noFill/>
        </p:spPr>
        <p:txBody>
          <a:bodyPr wrap="none">
            <a:spAutoFit/>
          </a:bodyPr>
          <a:lstStyle/>
          <a:p>
            <a:pPr algn="ctr">
              <a:defRPr>
                <a:latin typeface="Cambria"/>
              </a:defRPr>
            </a:pPr>
            <a:r>
              <a:rPr sz="4400" dirty="0">
                <a:solidFill>
                  <a:srgbClr val="FFFFFF"/>
                </a:solidFill>
              </a:rPr>
              <a:t>D</a:t>
            </a:r>
            <a:r>
              <a:rPr sz="3200" dirty="0">
                <a:solidFill>
                  <a:srgbClr val="FFFFFF"/>
                </a:solidFill>
              </a:rPr>
              <a:t>EEP LEARNING FOR 3D GENOMICS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Akita: predicts contact maps from DNA sequence (CNN)</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DeepC: predicts genome contacts from sequence features</a:t>
            </a:r>
          </a:p>
        </p:txBody>
      </p:sp>
      <p:sp>
        <p:nvSpPr>
          <p:cNvPr id="5" name="PointBox_2"/>
          <p:cNvSpPr/>
          <p:nvPr/>
        </p:nvSpPr>
        <p:spPr>
          <a:xfrm>
            <a:off x="1371600" y="37490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HiCPlus: super-resolution enhancement of Hi-C data</a:t>
            </a:r>
          </a:p>
        </p:txBody>
      </p:sp>
      <p:sp>
        <p:nvSpPr>
          <p:cNvPr id="7" name="Dowolny kształt 6">
            <a:extLst>
              <a:ext uri="{FF2B5EF4-FFF2-40B4-BE49-F238E27FC236}">
                <a16:creationId xmlns:a16="http://schemas.microsoft.com/office/drawing/2014/main" id="{795E73A9-888D-B60C-4146-035D0504CA98}"/>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5042CDED-FDD1-35FA-8B54-3646CB06C9A8}"/>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FA9CAEFB-E86C-D4D2-F36E-6FB88CC65DE0}"/>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6FB531E5-A506-CC33-8F18-15BB227FC6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A20CEF24-07B0-C242-D27E-05CDE6B7F77F}"/>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D743F4A8-15A7-C3F2-2B75-C4207658FDEE}"/>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F6144E62-6359-B94A-303C-F88427CABB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1D647B57-FF8D-C135-2EC8-428ADF03F083}"/>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DDC6F164-9264-0354-23D1-197EAB4BDA4D}"/>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1979F5D3-29BF-3948-641D-EFD7C64A2F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5BE1BAEF-2670-8615-740F-2310E27CBBC6}"/>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2D2A761E-FA42-1E84-16B9-E5D33EF7B392}"/>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969851CC-1E88-B978-4F54-F69EFD3714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3B4167CA-3CDD-5D7E-9EF9-940C0EB466D4}"/>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7ED3DAD4-E289-33CE-5644-A72E67FF143A}"/>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F78798C8-DD78-E9EB-16E3-227F65E556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9BC6D374-6BDC-5116-44E1-B629F54C73F1}"/>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C86CA0A9-E476-25BB-2DE6-4AC743C32B04}"/>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BDF12C09-45C1-D388-5724-DA681A3F7A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1793603" y="182880"/>
            <a:ext cx="6471195" cy="769441"/>
          </a:xfrm>
          <a:prstGeom prst="rect">
            <a:avLst/>
          </a:prstGeom>
          <a:noFill/>
        </p:spPr>
        <p:txBody>
          <a:bodyPr wrap="none">
            <a:spAutoFit/>
          </a:bodyPr>
          <a:lstStyle/>
          <a:p>
            <a:pPr algn="ctr">
              <a:defRPr>
                <a:latin typeface="Cambria"/>
              </a:defRPr>
            </a:pPr>
            <a:r>
              <a:rPr sz="4400" dirty="0">
                <a:solidFill>
                  <a:srgbClr val="FFFFFF"/>
                </a:solidFill>
              </a:rPr>
              <a:t>G</a:t>
            </a:r>
            <a:r>
              <a:rPr lang="pl-PL" sz="3200" dirty="0">
                <a:solidFill>
                  <a:srgbClr val="FFFFFF"/>
                </a:solidFill>
              </a:rPr>
              <a:t>NN </a:t>
            </a:r>
            <a:r>
              <a:rPr sz="3200" dirty="0">
                <a:solidFill>
                  <a:srgbClr val="FFFFFF"/>
                </a:solidFill>
              </a:rPr>
              <a:t>AND V</a:t>
            </a:r>
            <a:r>
              <a:rPr lang="pl-PL" sz="3200" dirty="0">
                <a:solidFill>
                  <a:srgbClr val="FFFFFF"/>
                </a:solidFill>
              </a:rPr>
              <a:t>AE</a:t>
            </a:r>
            <a:r>
              <a:rPr sz="3200" dirty="0">
                <a:solidFill>
                  <a:srgbClr val="FFFFFF"/>
                </a:solidFill>
              </a:rPr>
              <a:t> FOR 3D STRUCTURE</a:t>
            </a:r>
          </a:p>
        </p:txBody>
      </p:sp>
      <p:sp>
        <p:nvSpPr>
          <p:cNvPr id="3" name="PointBox_0"/>
          <p:cNvSpPr/>
          <p:nvPr/>
        </p:nvSpPr>
        <p:spPr>
          <a:xfrm>
            <a:off x="1371600" y="1371601"/>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GNNs capture topological chromatin features</a:t>
            </a:r>
          </a:p>
        </p:txBody>
      </p:sp>
      <p:sp>
        <p:nvSpPr>
          <p:cNvPr id="4" name="PointBox_1"/>
          <p:cNvSpPr/>
          <p:nvPr/>
        </p:nvSpPr>
        <p:spPr>
          <a:xfrm>
            <a:off x="1355533" y="20626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VAEs infer latent 3D structure from contact matrices</a:t>
            </a:r>
          </a:p>
        </p:txBody>
      </p:sp>
      <p:sp>
        <p:nvSpPr>
          <p:cNvPr id="5" name="PointBox_2"/>
          <p:cNvSpPr/>
          <p:nvPr/>
        </p:nvSpPr>
        <p:spPr>
          <a:xfrm>
            <a:off x="1355533" y="32513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Useful for modeling heterogeneous and single-cell data</a:t>
            </a:r>
          </a:p>
        </p:txBody>
      </p:sp>
      <p:sp>
        <p:nvSpPr>
          <p:cNvPr id="7" name="Dowolny kształt 6">
            <a:extLst>
              <a:ext uri="{FF2B5EF4-FFF2-40B4-BE49-F238E27FC236}">
                <a16:creationId xmlns:a16="http://schemas.microsoft.com/office/drawing/2014/main" id="{1D4C9D87-6A98-5384-E4E7-7D922BC37AC3}"/>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616433D7-D613-F652-29BB-F906DF502F45}"/>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66F532EA-90BF-0FB5-B475-F45F4C9C817F}"/>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628799CA-5DE1-404E-3E00-B640450694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CB163B95-F138-3EB6-3ED3-4C5FFCFD7084}"/>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7840E29E-9ED6-5D27-5D3A-CA3C6BE57221}"/>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18662EE2-CCFD-7BAB-F72C-47080EE8B0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218C5D3F-762F-E23E-F080-2C74EA2AA3FD}"/>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40595EE2-4A55-9A86-7175-5F5261EC4C59}"/>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C365F72B-F95D-8E0D-7E6F-6610A64B2F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33C8C9E2-6D66-8435-3143-71DC17264C39}"/>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4785CF7E-E35E-DDA8-85C5-EA244C831333}"/>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3BEE4205-F067-A1EB-87B8-63B293E77D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D57FC3DD-81C4-D9CE-EDD8-183CD7F9DA2F}"/>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69F57E3E-6534-1E1C-E2AA-090EEA3BA197}"/>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38DE3B13-3564-6E78-401D-BEDF6A149C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28D708B2-CA7C-EC8C-05DA-23AF4D20D710}"/>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FB920524-B0AC-CEDA-9CC7-B8572BEA4CC5}"/>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648B29F7-CCC2-A9B5-8519-9E1F17F504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p:cNvGrpSpPr/>
        <p:nvPr/>
      </p:nvGrpSpPr>
      <p:grpSpPr>
        <a:xfrm>
          <a:off x="0" y="0"/>
          <a:ext cx="0" cy="0"/>
          <a:chOff x="0" y="0"/>
          <a:chExt cx="0" cy="0"/>
        </a:xfrm>
      </p:grpSpPr>
      <p:sp>
        <p:nvSpPr>
          <p:cNvPr id="2" name="TitleBox"/>
          <p:cNvSpPr txBox="1"/>
          <p:nvPr/>
        </p:nvSpPr>
        <p:spPr>
          <a:xfrm>
            <a:off x="1126757" y="182880"/>
            <a:ext cx="7804894" cy="769441"/>
          </a:xfrm>
          <a:prstGeom prst="rect">
            <a:avLst/>
          </a:prstGeom>
          <a:noFill/>
        </p:spPr>
        <p:txBody>
          <a:bodyPr wrap="none">
            <a:spAutoFit/>
          </a:bodyPr>
          <a:lstStyle/>
          <a:p>
            <a:pPr algn="ctr">
              <a:defRPr>
                <a:latin typeface="Cambria"/>
              </a:defRPr>
            </a:pPr>
            <a:r>
              <a:rPr lang="pl-PL" sz="4400" dirty="0">
                <a:solidFill>
                  <a:srgbClr val="FFFFFF"/>
                </a:solidFill>
              </a:rPr>
              <a:t>C</a:t>
            </a:r>
            <a:r>
              <a:rPr sz="3200" dirty="0">
                <a:solidFill>
                  <a:srgbClr val="FFFFFF"/>
                </a:solidFill>
              </a:rPr>
              <a:t>HROMATIN CONFORMATION</a:t>
            </a:r>
            <a:r>
              <a:rPr lang="pl-PL" sz="3200" dirty="0">
                <a:solidFill>
                  <a:srgbClr val="FFFFFF"/>
                </a:solidFill>
              </a:rPr>
              <a:t> DATABASES</a:t>
            </a:r>
            <a:endParaRPr sz="3200" dirty="0">
              <a:solidFill>
                <a:srgbClr val="FFFFFF"/>
              </a:solidFill>
            </a:endParaRPr>
          </a:p>
        </p:txBody>
      </p:sp>
      <p:sp>
        <p:nvSpPr>
          <p:cNvPr id="3" name="PointBox_0"/>
          <p:cNvSpPr/>
          <p:nvPr/>
        </p:nvSpPr>
        <p:spPr>
          <a:xfrm>
            <a:off x="1371600" y="1371600"/>
            <a:ext cx="7315200" cy="769441"/>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Central repositories of 3D genome data</a:t>
            </a:r>
          </a:p>
        </p:txBody>
      </p:sp>
      <p:sp>
        <p:nvSpPr>
          <p:cNvPr id="4" name="PointBox_1"/>
          <p:cNvSpPr/>
          <p:nvPr/>
        </p:nvSpPr>
        <p:spPr>
          <a:xfrm>
            <a:off x="1371600" y="22555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Include experimental and computational annotations</a:t>
            </a:r>
          </a:p>
        </p:txBody>
      </p:sp>
      <p:sp>
        <p:nvSpPr>
          <p:cNvPr id="5" name="PointBox_2"/>
          <p:cNvSpPr/>
          <p:nvPr/>
        </p:nvSpPr>
        <p:spPr>
          <a:xfrm>
            <a:off x="1371600" y="34442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Useful for comparative and integrative studies</a:t>
            </a:r>
          </a:p>
        </p:txBody>
      </p:sp>
      <p:sp>
        <p:nvSpPr>
          <p:cNvPr id="7" name="Dowolny kształt 6">
            <a:extLst>
              <a:ext uri="{FF2B5EF4-FFF2-40B4-BE49-F238E27FC236}">
                <a16:creationId xmlns:a16="http://schemas.microsoft.com/office/drawing/2014/main" id="{43F9E895-1BA0-4E72-B73D-B04A8E557502}"/>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CE3BCB2F-5F14-76F4-7CCB-158C9FA8ED32}"/>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6322A9E4-5ECC-672D-D5D5-6901D7567830}"/>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35EE862A-46A8-A389-EF78-B0542F2A46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AD5699E5-233E-6DD1-B484-CA7EDC28CE53}"/>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03F13A5E-C26F-00D9-E55F-18A3AE557532}"/>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014561D8-F167-46FA-F12F-BC5AD14953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E6245C0E-F882-735A-09E8-AA1DC047474F}"/>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47ACE0F6-D071-8439-CEC4-3995D8E0CAC2}"/>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23CC9A53-12D3-CAAC-5671-7F173780E1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03B33981-6841-1541-3829-4EF4F33365E5}"/>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1A496E76-5591-1025-A52B-50F2A5DE0C18}"/>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A73F2E6B-C212-5844-0670-AC4CCB17B7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E8D93754-E555-CB0E-C152-9C00C34C1FC3}"/>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613EE02C-F597-BC79-DC7E-98AD834E4641}"/>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DCF79287-A11D-B068-EA8A-B93EAD0E491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0D532201-2251-5EBC-3376-7BF98CE3E3B0}"/>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3964976C-0ED5-3D31-2D0B-251A3AF6C70B}"/>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85C5B722-5B7A-906D-9609-4765955F6A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a:extLst>
            <a:ext uri="{FF2B5EF4-FFF2-40B4-BE49-F238E27FC236}">
              <a16:creationId xmlns:a16="http://schemas.microsoft.com/office/drawing/2014/main" id="{CF20C0CB-098C-668C-6C8B-0C56DA2E4BE1}"/>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8CCD9518-0D32-E31B-41B2-72FE029A1921}"/>
              </a:ext>
            </a:extLst>
          </p:cNvPr>
          <p:cNvSpPr txBox="1"/>
          <p:nvPr/>
        </p:nvSpPr>
        <p:spPr>
          <a:xfrm>
            <a:off x="3520620" y="182880"/>
            <a:ext cx="3017173" cy="769441"/>
          </a:xfrm>
          <a:prstGeom prst="rect">
            <a:avLst/>
          </a:prstGeom>
          <a:noFill/>
        </p:spPr>
        <p:txBody>
          <a:bodyPr wrap="none">
            <a:spAutoFit/>
          </a:bodyPr>
          <a:lstStyle/>
          <a:p>
            <a:pPr algn="ctr">
              <a:defRPr>
                <a:latin typeface="Cambria"/>
              </a:defRPr>
            </a:pPr>
            <a:r>
              <a:rPr lang="pl-PL" sz="4400" dirty="0">
                <a:solidFill>
                  <a:srgbClr val="FFFFFF"/>
                </a:solidFill>
              </a:rPr>
              <a:t>4</a:t>
            </a:r>
            <a:r>
              <a:rPr lang="pl-PL" sz="3200" dirty="0">
                <a:solidFill>
                  <a:srgbClr val="FFFFFF"/>
                </a:solidFill>
              </a:rPr>
              <a:t>D NUCLEOME</a:t>
            </a:r>
            <a:endParaRPr sz="3200" dirty="0">
              <a:solidFill>
                <a:srgbClr val="FFFFFF"/>
              </a:solidFill>
            </a:endParaRPr>
          </a:p>
        </p:txBody>
      </p:sp>
      <p:sp>
        <p:nvSpPr>
          <p:cNvPr id="7" name="Dowolny kształt 6">
            <a:extLst>
              <a:ext uri="{FF2B5EF4-FFF2-40B4-BE49-F238E27FC236}">
                <a16:creationId xmlns:a16="http://schemas.microsoft.com/office/drawing/2014/main" id="{FFAFFB1E-3B9C-6588-615B-1F9405575CA4}"/>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83C1A7DE-8F03-D9B8-FDFD-5605B1987146}"/>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02BAE3F4-2EAC-0B11-3E4C-650F851B6A4F}"/>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900CA7A1-D4D7-0739-B4C9-DB9FC919A6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AEF96451-AD9B-572B-8D36-13B715DB2726}"/>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47663AB8-F583-5D46-4768-8A6D8C3C48EC}"/>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764343D4-73CD-6B6E-420F-CE50F85D5D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61920FA8-179B-4375-585F-F40950483366}"/>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A5AAA350-83B0-C2B3-D121-2B96C48F1733}"/>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7533F631-4298-435E-8BB1-CEBD734F9B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B1C5E27C-1991-0B64-F66F-B91EB03A044D}"/>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CF34CB07-079C-E091-378F-5346C03A3E4A}"/>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7CB5C2B6-DF11-85F8-1668-5640FD1FE22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9A8FA481-5325-FDCB-F605-8A72CB03F921}"/>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F814F7B8-C008-4771-33E9-A6B97E2E0793}"/>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68197CA4-5E88-2465-31A5-30CDAF3141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2C7CE9F5-87C4-BC76-97DD-AE864B4D515E}"/>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671391DE-3853-75BA-747B-382054F6A81F}"/>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0D929C6E-908F-52BC-5DA2-2B8C863D5D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pic>
        <p:nvPicPr>
          <p:cNvPr id="26" name="Obraz 25" descr="Obraz zawierający zrzut ekranu, tekst, linia, diagram&#10;&#10;Zawartość wygenerowana przez AI może być niepoprawna.">
            <a:extLst>
              <a:ext uri="{FF2B5EF4-FFF2-40B4-BE49-F238E27FC236}">
                <a16:creationId xmlns:a16="http://schemas.microsoft.com/office/drawing/2014/main" id="{85A9DD92-1EF0-33FA-F039-ADFE3BB81C80}"/>
              </a:ext>
            </a:extLst>
          </p:cNvPr>
          <p:cNvPicPr>
            <a:picLocks noChangeAspect="1"/>
          </p:cNvPicPr>
          <p:nvPr/>
        </p:nvPicPr>
        <p:blipFill>
          <a:blip r:embed="rId14"/>
          <a:stretch>
            <a:fillRect/>
          </a:stretch>
        </p:blipFill>
        <p:spPr>
          <a:xfrm>
            <a:off x="1355533" y="1454998"/>
            <a:ext cx="7566160" cy="2481962"/>
          </a:xfrm>
          <a:prstGeom prst="rect">
            <a:avLst/>
          </a:prstGeom>
        </p:spPr>
      </p:pic>
    </p:spTree>
    <p:extLst>
      <p:ext uri="{BB962C8B-B14F-4D97-AF65-F5344CB8AC3E}">
        <p14:creationId xmlns:p14="http://schemas.microsoft.com/office/powerpoint/2010/main" val="2766917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9C1057"/>
        </a:solidFill>
        <a:effectLst/>
      </p:bgPr>
    </p:bg>
    <p:spTree>
      <p:nvGrpSpPr>
        <p:cNvPr id="1" name="">
          <a:extLst>
            <a:ext uri="{FF2B5EF4-FFF2-40B4-BE49-F238E27FC236}">
              <a16:creationId xmlns:a16="http://schemas.microsoft.com/office/drawing/2014/main" id="{AEE83522-BC63-355C-96B6-0D739BC96FCE}"/>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0E058635-6A5A-2301-6363-94D8B67692A9}"/>
              </a:ext>
            </a:extLst>
          </p:cNvPr>
          <p:cNvSpPr txBox="1"/>
          <p:nvPr/>
        </p:nvSpPr>
        <p:spPr>
          <a:xfrm>
            <a:off x="2835337" y="182880"/>
            <a:ext cx="4387741" cy="769441"/>
          </a:xfrm>
          <a:prstGeom prst="rect">
            <a:avLst/>
          </a:prstGeom>
          <a:noFill/>
        </p:spPr>
        <p:txBody>
          <a:bodyPr wrap="none">
            <a:spAutoFit/>
          </a:bodyPr>
          <a:lstStyle/>
          <a:p>
            <a:pPr algn="ctr">
              <a:defRPr>
                <a:latin typeface="Cambria"/>
              </a:defRPr>
            </a:pPr>
            <a:r>
              <a:rPr lang="pl-PL" sz="4400" dirty="0">
                <a:solidFill>
                  <a:srgbClr val="FFFFFF"/>
                </a:solidFill>
              </a:rPr>
              <a:t>3</a:t>
            </a:r>
            <a:r>
              <a:rPr lang="pl-PL" sz="3200" dirty="0">
                <a:solidFill>
                  <a:srgbClr val="FFFFFF"/>
                </a:solidFill>
              </a:rPr>
              <a:t>D GENOME BROWSER</a:t>
            </a:r>
            <a:endParaRPr sz="3200" dirty="0">
              <a:solidFill>
                <a:srgbClr val="FFFFFF"/>
              </a:solidFill>
            </a:endParaRPr>
          </a:p>
        </p:txBody>
      </p:sp>
      <p:sp>
        <p:nvSpPr>
          <p:cNvPr id="7" name="Dowolny kształt 6">
            <a:extLst>
              <a:ext uri="{FF2B5EF4-FFF2-40B4-BE49-F238E27FC236}">
                <a16:creationId xmlns:a16="http://schemas.microsoft.com/office/drawing/2014/main" id="{0C916445-C5C7-E70B-0AA3-15D21DAB830B}"/>
              </a:ext>
            </a:extLst>
          </p:cNvPr>
          <p:cNvSpPr/>
          <p:nvPr/>
        </p:nvSpPr>
        <p:spPr>
          <a:xfrm>
            <a:off x="-29359" y="-4159452"/>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237BB78C-6CDD-5DAA-C38E-BC2E7C2452BE}"/>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F292F840-C78D-5530-7CDD-F9B5A8B98F18}"/>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E5200AA3-78E1-AC0B-8AC8-88327CB34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3BB7FB9A-A6B4-8E29-863D-8C18A180DCAB}"/>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D583DC88-8B88-7E97-D564-F77D1924C63C}"/>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03AB19BA-D0AB-782E-D4FC-04CA8A60AC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3F270F76-BE0C-EFA7-4E59-3DD8D2C25183}"/>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6BBF505B-5AC3-2BD6-A2EA-F7B026C182C5}"/>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A3B2D7B9-E2A3-101E-2B7D-42FCE65485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B1B81A7E-8334-8242-6517-F06CC48E714E}"/>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118A728C-F835-9424-07B1-4E5875CEBF58}"/>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9AF14E1E-B7D9-1E22-56FB-2F8C2AB02F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A92CA1FF-C2C7-372A-C4C5-D06A93B4FD4D}"/>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79F3000E-FC94-4BE4-231A-FBFDA58C69BB}"/>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644AF0C2-A5B3-239D-583D-B11DD4E112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E54A11CE-6CA7-A390-3CDE-F6D5523360CB}"/>
              </a:ext>
            </a:extLst>
          </p:cNvPr>
          <p:cNvGrpSpPr/>
          <p:nvPr/>
        </p:nvGrpSpPr>
        <p:grpSpPr>
          <a:xfrm>
            <a:off x="652186" y="1835521"/>
            <a:ext cx="612000" cy="612000"/>
            <a:chOff x="652186" y="1835521"/>
            <a:chExt cx="612000" cy="612000"/>
          </a:xfrm>
        </p:grpSpPr>
        <p:sp>
          <p:nvSpPr>
            <p:cNvPr id="24" name="Owal 23">
              <a:extLst>
                <a:ext uri="{FF2B5EF4-FFF2-40B4-BE49-F238E27FC236}">
                  <a16:creationId xmlns:a16="http://schemas.microsoft.com/office/drawing/2014/main" id="{A260C648-34B6-38DB-4529-18542BA86FFD}"/>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Mikroskop z wypełnieniem pełnym">
              <a:extLst>
                <a:ext uri="{FF2B5EF4-FFF2-40B4-BE49-F238E27FC236}">
                  <a16:creationId xmlns:a16="http://schemas.microsoft.com/office/drawing/2014/main" id="{7D9E9E77-93D6-DC7C-E603-3409D9F89E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032" y="1867979"/>
              <a:ext cx="540000" cy="540000"/>
            </a:xfrm>
            <a:prstGeom prst="rect">
              <a:avLst/>
            </a:prstGeom>
          </p:spPr>
        </p:pic>
      </p:grpSp>
      <p:pic>
        <p:nvPicPr>
          <p:cNvPr id="4" name="Obraz 3" descr="Obraz zawierający tekst, zrzut ekranu, Strona internetowa&#10;&#10;Zawartość wygenerowana przez AI może być niepoprawna.">
            <a:extLst>
              <a:ext uri="{FF2B5EF4-FFF2-40B4-BE49-F238E27FC236}">
                <a16:creationId xmlns:a16="http://schemas.microsoft.com/office/drawing/2014/main" id="{0D82E428-2005-88C1-8C77-FE32ED33CF66}"/>
              </a:ext>
            </a:extLst>
          </p:cNvPr>
          <p:cNvPicPr>
            <a:picLocks noChangeAspect="1"/>
          </p:cNvPicPr>
          <p:nvPr/>
        </p:nvPicPr>
        <p:blipFill>
          <a:blip r:embed="rId14"/>
          <a:stretch>
            <a:fillRect/>
          </a:stretch>
        </p:blipFill>
        <p:spPr>
          <a:xfrm>
            <a:off x="1427533" y="916782"/>
            <a:ext cx="7333926" cy="4170271"/>
          </a:xfrm>
          <a:prstGeom prst="rect">
            <a:avLst/>
          </a:prstGeom>
        </p:spPr>
      </p:pic>
    </p:spTree>
    <p:extLst>
      <p:ext uri="{BB962C8B-B14F-4D97-AF65-F5344CB8AC3E}">
        <p14:creationId xmlns:p14="http://schemas.microsoft.com/office/powerpoint/2010/main" val="1474559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6B1650"/>
        </a:solidFill>
        <a:effectLst/>
      </p:bgPr>
    </p:bg>
    <p:spTree>
      <p:nvGrpSpPr>
        <p:cNvPr id="1" name=""/>
        <p:cNvGrpSpPr/>
        <p:nvPr/>
      </p:nvGrpSpPr>
      <p:grpSpPr>
        <a:xfrm>
          <a:off x="0" y="0"/>
          <a:ext cx="0" cy="0"/>
          <a:chOff x="0" y="0"/>
          <a:chExt cx="0" cy="0"/>
        </a:xfrm>
      </p:grpSpPr>
      <p:sp>
        <p:nvSpPr>
          <p:cNvPr id="2" name="TitleBox"/>
          <p:cNvSpPr txBox="1"/>
          <p:nvPr/>
        </p:nvSpPr>
        <p:spPr>
          <a:xfrm>
            <a:off x="1308694" y="182880"/>
            <a:ext cx="7441011" cy="769441"/>
          </a:xfrm>
          <a:prstGeom prst="rect">
            <a:avLst/>
          </a:prstGeom>
          <a:noFill/>
        </p:spPr>
        <p:txBody>
          <a:bodyPr wrap="none">
            <a:spAutoFit/>
          </a:bodyPr>
          <a:lstStyle/>
          <a:p>
            <a:pPr algn="ctr">
              <a:defRPr>
                <a:latin typeface="Cambria"/>
              </a:defRPr>
            </a:pPr>
            <a:r>
              <a:rPr lang="pl-PL" sz="4400" dirty="0">
                <a:solidFill>
                  <a:srgbClr val="FFFFFF"/>
                </a:solidFill>
              </a:rPr>
              <a:t>E</a:t>
            </a:r>
            <a:r>
              <a:rPr sz="3200" dirty="0">
                <a:solidFill>
                  <a:srgbClr val="FFFFFF"/>
                </a:solidFill>
              </a:rPr>
              <a:t>NHANCER–PROMOTER INTERACTIONS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Hi-C maps physical contacts between regulatory elements and genes</a:t>
            </a:r>
          </a:p>
        </p:txBody>
      </p:sp>
      <p:sp>
        <p:nvSpPr>
          <p:cNvPr id="4" name="PointBox_1"/>
          <p:cNvSpPr/>
          <p:nvPr/>
        </p:nvSpPr>
        <p:spPr>
          <a:xfrm>
            <a:off x="1371600" y="2560320"/>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Helps identify gene regulatory networks</a:t>
            </a:r>
          </a:p>
        </p:txBody>
      </p:sp>
      <p:sp>
        <p:nvSpPr>
          <p:cNvPr id="5" name="PointBox_2"/>
          <p:cNvSpPr/>
          <p:nvPr/>
        </p:nvSpPr>
        <p:spPr>
          <a:xfrm>
            <a:off x="1371599" y="326376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Integration with expression data reveals functional pathways</a:t>
            </a:r>
          </a:p>
        </p:txBody>
      </p:sp>
      <p:sp>
        <p:nvSpPr>
          <p:cNvPr id="7" name="Dowolny kształt 6">
            <a:extLst>
              <a:ext uri="{FF2B5EF4-FFF2-40B4-BE49-F238E27FC236}">
                <a16:creationId xmlns:a16="http://schemas.microsoft.com/office/drawing/2014/main" id="{1B93B5D6-080D-C5E1-A8D7-2D2C1205A8B7}"/>
              </a:ext>
            </a:extLst>
          </p:cNvPr>
          <p:cNvSpPr/>
          <p:nvPr/>
        </p:nvSpPr>
        <p:spPr>
          <a:xfrm>
            <a:off x="-29359" y="-331036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114EDF71-CA50-2A06-C759-EC332B401138}"/>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7D569382-2E23-2A52-A837-F528957A7E44}"/>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7E6267DF-E154-2762-213E-59151FE3C0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C8CDD2D3-A5A4-423A-325A-2DC81F1F9592}"/>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83910EC6-19B9-573D-4110-AB83E7FAC356}"/>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97FDC729-990F-7889-3C21-4495D3E937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9C4596C3-CA48-9167-97A9-6AAE7BB6193F}"/>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AD154F59-66C3-0837-DA86-6A89465E3C27}"/>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2866AFE4-0FE0-DCA3-B30E-CE90ABA686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D2430699-02C8-8012-9DBC-75827065DF52}"/>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F5E4382E-BBC0-6E69-B9DD-4B0131ECAD27}"/>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01D8A6E1-9408-38A3-5AFB-AC980086E6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3" name="Grupa 22">
            <a:extLst>
              <a:ext uri="{FF2B5EF4-FFF2-40B4-BE49-F238E27FC236}">
                <a16:creationId xmlns:a16="http://schemas.microsoft.com/office/drawing/2014/main" id="{AE62691D-586C-EEEC-C09F-C28B1A24EC2C}"/>
              </a:ext>
            </a:extLst>
          </p:cNvPr>
          <p:cNvGrpSpPr/>
          <p:nvPr/>
        </p:nvGrpSpPr>
        <p:grpSpPr>
          <a:xfrm>
            <a:off x="108750" y="3556437"/>
            <a:ext cx="612000" cy="612000"/>
            <a:chOff x="599190" y="3556437"/>
            <a:chExt cx="612000" cy="612000"/>
          </a:xfrm>
        </p:grpSpPr>
        <p:sp>
          <p:nvSpPr>
            <p:cNvPr id="24" name="Owal 23">
              <a:extLst>
                <a:ext uri="{FF2B5EF4-FFF2-40B4-BE49-F238E27FC236}">
                  <a16:creationId xmlns:a16="http://schemas.microsoft.com/office/drawing/2014/main" id="{DECF6BDF-70A8-791E-DD74-37EF607F2DF1}"/>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2A22E146-0F40-4308-A47F-C8869C9D55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38" name="Grupa 37">
            <a:extLst>
              <a:ext uri="{FF2B5EF4-FFF2-40B4-BE49-F238E27FC236}">
                <a16:creationId xmlns:a16="http://schemas.microsoft.com/office/drawing/2014/main" id="{FCFF53C7-F34A-C484-B310-706408826F0F}"/>
              </a:ext>
            </a:extLst>
          </p:cNvPr>
          <p:cNvGrpSpPr/>
          <p:nvPr/>
        </p:nvGrpSpPr>
        <p:grpSpPr>
          <a:xfrm>
            <a:off x="624428" y="2695979"/>
            <a:ext cx="612000" cy="612000"/>
            <a:chOff x="624428" y="2695979"/>
            <a:chExt cx="612000" cy="612000"/>
          </a:xfrm>
        </p:grpSpPr>
        <p:sp>
          <p:nvSpPr>
            <p:cNvPr id="39" name="Owal 38">
              <a:extLst>
                <a:ext uri="{FF2B5EF4-FFF2-40B4-BE49-F238E27FC236}">
                  <a16:creationId xmlns:a16="http://schemas.microsoft.com/office/drawing/2014/main" id="{8BA28A5D-B407-0F71-496E-D42795F54A8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40" name="Grafika 39" descr="Sieć z wypełnieniem pełnym">
              <a:extLst>
                <a:ext uri="{FF2B5EF4-FFF2-40B4-BE49-F238E27FC236}">
                  <a16:creationId xmlns:a16="http://schemas.microsoft.com/office/drawing/2014/main" id="{165E9FC4-EB36-90A2-D845-C650A6D0CD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5312" y="2731918"/>
              <a:ext cx="540000" cy="540000"/>
            </a:xfrm>
            <a:prstGeom prst="rect">
              <a:avLst/>
            </a:prstGeom>
          </p:spPr>
        </p:pic>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6B1650"/>
        </a:solidFill>
        <a:effectLst/>
      </p:bgPr>
    </p:bg>
    <p:spTree>
      <p:nvGrpSpPr>
        <p:cNvPr id="1" name=""/>
        <p:cNvGrpSpPr/>
        <p:nvPr/>
      </p:nvGrpSpPr>
      <p:grpSpPr>
        <a:xfrm>
          <a:off x="0" y="0"/>
          <a:ext cx="0" cy="0"/>
          <a:chOff x="0" y="0"/>
          <a:chExt cx="0" cy="0"/>
        </a:xfrm>
      </p:grpSpPr>
      <p:sp>
        <p:nvSpPr>
          <p:cNvPr id="2" name="TitleBox"/>
          <p:cNvSpPr txBox="1"/>
          <p:nvPr/>
        </p:nvSpPr>
        <p:spPr>
          <a:xfrm>
            <a:off x="846709" y="182880"/>
            <a:ext cx="8364983" cy="769441"/>
          </a:xfrm>
          <a:prstGeom prst="rect">
            <a:avLst/>
          </a:prstGeom>
          <a:noFill/>
        </p:spPr>
        <p:txBody>
          <a:bodyPr wrap="none">
            <a:spAutoFit/>
          </a:bodyPr>
          <a:lstStyle/>
          <a:p>
            <a:pPr algn="ctr">
              <a:defRPr>
                <a:latin typeface="Cambria"/>
              </a:defRPr>
            </a:pPr>
            <a:r>
              <a:rPr sz="4400" dirty="0">
                <a:solidFill>
                  <a:srgbClr val="FFFFFF"/>
                </a:solidFill>
              </a:rPr>
              <a:t>I</a:t>
            </a:r>
            <a:r>
              <a:rPr sz="3200" dirty="0">
                <a:solidFill>
                  <a:srgbClr val="FFFFFF"/>
                </a:solidFill>
              </a:rPr>
              <a:t>NTEGRATING GWAS WITH 3D GENOME DATA</a:t>
            </a:r>
          </a:p>
        </p:txBody>
      </p:sp>
      <p:sp>
        <p:nvSpPr>
          <p:cNvPr id="3" name="PointBox_0"/>
          <p:cNvSpPr/>
          <p:nvPr/>
        </p:nvSpPr>
        <p:spPr>
          <a:xfrm>
            <a:off x="1371600" y="1371600"/>
            <a:ext cx="7315200" cy="769441"/>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GWAS identifies disease-associated SNPs</a:t>
            </a:r>
          </a:p>
        </p:txBody>
      </p:sp>
      <p:sp>
        <p:nvSpPr>
          <p:cNvPr id="4" name="PointBox_1"/>
          <p:cNvSpPr/>
          <p:nvPr/>
        </p:nvSpPr>
        <p:spPr>
          <a:xfrm>
            <a:off x="1371600" y="2244635"/>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Many SNPs are non-coding; 3D contacts link them to target genes</a:t>
            </a:r>
          </a:p>
        </p:txBody>
      </p:sp>
      <p:sp>
        <p:nvSpPr>
          <p:cNvPr id="5" name="PointBox_2"/>
          <p:cNvSpPr/>
          <p:nvPr/>
        </p:nvSpPr>
        <p:spPr>
          <a:xfrm>
            <a:off x="1371600" y="3433355"/>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Tools like HUGIn and FUMA map SNPs via chromatin contacts</a:t>
            </a:r>
          </a:p>
        </p:txBody>
      </p:sp>
      <p:sp>
        <p:nvSpPr>
          <p:cNvPr id="7" name="Dowolny kształt 6">
            <a:extLst>
              <a:ext uri="{FF2B5EF4-FFF2-40B4-BE49-F238E27FC236}">
                <a16:creationId xmlns:a16="http://schemas.microsoft.com/office/drawing/2014/main" id="{19E3882F-F619-721F-8E14-3FA5D369AB14}"/>
              </a:ext>
            </a:extLst>
          </p:cNvPr>
          <p:cNvSpPr/>
          <p:nvPr/>
        </p:nvSpPr>
        <p:spPr>
          <a:xfrm>
            <a:off x="-29359" y="-331036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8938EEEB-DBC1-2A0F-37B7-3FC4CD654FD3}"/>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826F7A29-3A39-4257-7309-48E18A92788E}"/>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A1010590-1B38-4D3E-CC0D-4176071EF5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95D228CD-B7AC-9457-50B4-9A12C1D8D4B1}"/>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E9AA24FA-FFC3-9112-DF8A-6DC49B05DEA5}"/>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DFEB29A9-B121-4AB9-7C40-512AE8CEE6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0BE8B9AE-A00B-83CD-C7B3-530AAD6068DD}"/>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D08B2800-D006-DA45-87E0-2EDC5766667B}"/>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D47D765C-64EA-60B9-A3C4-F32956A6AE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12C342B2-3EA8-E9EA-0C43-68B0F697F850}"/>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09D802D9-C310-FAD4-7969-5F5C3B2D97AC}"/>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31DF0620-FAAE-5D3C-410A-A93B08B873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94AC4A15-B6FC-6632-384E-ED6ECA5C2930}"/>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855EBFD4-9C88-9415-138C-01B18F9B851C}"/>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8481942E-DFAB-D234-41AC-E24332126A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FC63797F-A4B5-0EBD-B84E-59707419729A}"/>
              </a:ext>
            </a:extLst>
          </p:cNvPr>
          <p:cNvGrpSpPr/>
          <p:nvPr/>
        </p:nvGrpSpPr>
        <p:grpSpPr>
          <a:xfrm>
            <a:off x="624428" y="2695979"/>
            <a:ext cx="612000" cy="612000"/>
            <a:chOff x="624428" y="2695979"/>
            <a:chExt cx="612000" cy="612000"/>
          </a:xfrm>
        </p:grpSpPr>
        <p:sp>
          <p:nvSpPr>
            <p:cNvPr id="24" name="Owal 23">
              <a:extLst>
                <a:ext uri="{FF2B5EF4-FFF2-40B4-BE49-F238E27FC236}">
                  <a16:creationId xmlns:a16="http://schemas.microsoft.com/office/drawing/2014/main" id="{75ABD6A0-F5EA-541F-D493-F1B1B45EF03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Sieć z wypełnieniem pełnym">
              <a:extLst>
                <a:ext uri="{FF2B5EF4-FFF2-40B4-BE49-F238E27FC236}">
                  <a16:creationId xmlns:a16="http://schemas.microsoft.com/office/drawing/2014/main" id="{7FF47FA5-0EF6-4A20-0322-C97B9596FA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5312" y="2731918"/>
              <a:ext cx="540000" cy="540000"/>
            </a:xfrm>
            <a:prstGeom prst="rect">
              <a:avLst/>
            </a:prstGeom>
          </p:spPr>
        </p:pic>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6B1650"/>
        </a:solidFill>
        <a:effectLst/>
      </p:bgPr>
    </p:bg>
    <p:spTree>
      <p:nvGrpSpPr>
        <p:cNvPr id="1" name=""/>
        <p:cNvGrpSpPr/>
        <p:nvPr/>
      </p:nvGrpSpPr>
      <p:grpSpPr>
        <a:xfrm>
          <a:off x="0" y="0"/>
          <a:ext cx="0" cy="0"/>
          <a:chOff x="0" y="0"/>
          <a:chExt cx="0" cy="0"/>
        </a:xfrm>
      </p:grpSpPr>
      <p:sp>
        <p:nvSpPr>
          <p:cNvPr id="2" name="TitleBox"/>
          <p:cNvSpPr txBox="1"/>
          <p:nvPr/>
        </p:nvSpPr>
        <p:spPr>
          <a:xfrm>
            <a:off x="2235198" y="182880"/>
            <a:ext cx="5588004" cy="769441"/>
          </a:xfrm>
          <a:prstGeom prst="rect">
            <a:avLst/>
          </a:prstGeom>
          <a:noFill/>
        </p:spPr>
        <p:txBody>
          <a:bodyPr wrap="none">
            <a:spAutoFit/>
          </a:bodyPr>
          <a:lstStyle/>
          <a:p>
            <a:pPr algn="ctr">
              <a:defRPr>
                <a:latin typeface="Cambria"/>
              </a:defRPr>
            </a:pPr>
            <a:r>
              <a:rPr sz="4400" dirty="0">
                <a:solidFill>
                  <a:srgbClr val="FFFFFF"/>
                </a:solidFill>
              </a:rPr>
              <a:t>N</a:t>
            </a:r>
            <a:r>
              <a:rPr sz="3200" dirty="0">
                <a:solidFill>
                  <a:srgbClr val="FFFFFF"/>
                </a:solidFill>
              </a:rPr>
              <a:t>ETWORK REPRESENTATION</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Chromatin interactions can be modeled as graphs</a:t>
            </a:r>
          </a:p>
        </p:txBody>
      </p:sp>
      <p:sp>
        <p:nvSpPr>
          <p:cNvPr id="4" name="PointBox_1"/>
          <p:cNvSpPr/>
          <p:nvPr/>
        </p:nvSpPr>
        <p:spPr>
          <a:xfrm>
            <a:off x="1371600" y="2560320"/>
            <a:ext cx="7315200" cy="711598"/>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Nodes = genomic regions, Edges = contacts</a:t>
            </a:r>
          </a:p>
        </p:txBody>
      </p:sp>
      <p:sp>
        <p:nvSpPr>
          <p:cNvPr id="5" name="PointBox_2"/>
          <p:cNvSpPr/>
          <p:nvPr/>
        </p:nvSpPr>
        <p:spPr>
          <a:xfrm>
            <a:off x="1371600" y="3363358"/>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Network analysis reveals hubs and modularity</a:t>
            </a:r>
          </a:p>
        </p:txBody>
      </p:sp>
      <p:sp>
        <p:nvSpPr>
          <p:cNvPr id="7" name="Dowolny kształt 6">
            <a:extLst>
              <a:ext uri="{FF2B5EF4-FFF2-40B4-BE49-F238E27FC236}">
                <a16:creationId xmlns:a16="http://schemas.microsoft.com/office/drawing/2014/main" id="{7FEC8AC0-28A9-CC9A-C5AA-80BCFD7E2235}"/>
              </a:ext>
            </a:extLst>
          </p:cNvPr>
          <p:cNvSpPr/>
          <p:nvPr/>
        </p:nvSpPr>
        <p:spPr>
          <a:xfrm>
            <a:off x="-29359" y="-331036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C219B235-474C-576F-B27F-5DACDDAAA538}"/>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A02F36AF-7A81-184B-1C35-B6C5967D1AEC}"/>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DC68D248-528C-5216-2DB2-98C4F023A0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81559E22-D7FB-AF61-EB17-E0D5BA7BFC00}"/>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F2DBF670-8B86-C999-0FAB-8C8B243F5EAF}"/>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3F6E2B78-73EA-EBE8-65BB-5C524E01B7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16F529A5-91ED-A564-3460-A1D4DAA12B8D}"/>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989FC429-E977-1369-AA9C-E2D7007DE369}"/>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9B67D560-0BAC-B976-373F-C594FAED36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C30F8F12-A51B-0E69-250D-3B6E05B983B2}"/>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D66D7279-A845-37CC-2A37-C00BB10FE582}"/>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FC876401-702B-6E27-FC08-4AC9C6F6B7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4496CC7C-BFD0-80A9-3C47-E800DB154380}"/>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54C5E131-79C1-92E7-183D-CA59ED1C8DFD}"/>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7AA12BE0-0341-AF74-9FE4-50349D169E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0F169BF1-E28F-967E-FE3D-E3531BEFB54B}"/>
              </a:ext>
            </a:extLst>
          </p:cNvPr>
          <p:cNvGrpSpPr/>
          <p:nvPr/>
        </p:nvGrpSpPr>
        <p:grpSpPr>
          <a:xfrm>
            <a:off x="624428" y="2695979"/>
            <a:ext cx="612000" cy="612000"/>
            <a:chOff x="624428" y="2695979"/>
            <a:chExt cx="612000" cy="612000"/>
          </a:xfrm>
        </p:grpSpPr>
        <p:sp>
          <p:nvSpPr>
            <p:cNvPr id="24" name="Owal 23">
              <a:extLst>
                <a:ext uri="{FF2B5EF4-FFF2-40B4-BE49-F238E27FC236}">
                  <a16:creationId xmlns:a16="http://schemas.microsoft.com/office/drawing/2014/main" id="{6020FA7F-7403-59FB-13BA-620F79C3CE34}"/>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Sieć z wypełnieniem pełnym">
              <a:extLst>
                <a:ext uri="{FF2B5EF4-FFF2-40B4-BE49-F238E27FC236}">
                  <a16:creationId xmlns:a16="http://schemas.microsoft.com/office/drawing/2014/main" id="{3639ECD5-8CBD-432A-3CB7-2172A69533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5312" y="2731918"/>
              <a:ext cx="540000" cy="540000"/>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a:extLst>
            <a:ext uri="{FF2B5EF4-FFF2-40B4-BE49-F238E27FC236}">
              <a16:creationId xmlns:a16="http://schemas.microsoft.com/office/drawing/2014/main" id="{F0ADC3E7-42AA-65DF-B272-CEF032B5C91B}"/>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F8DCB3CE-2A19-540D-7362-544138B55692}"/>
              </a:ext>
            </a:extLst>
          </p:cNvPr>
          <p:cNvSpPr txBox="1"/>
          <p:nvPr/>
        </p:nvSpPr>
        <p:spPr>
          <a:xfrm>
            <a:off x="1317708" y="182880"/>
            <a:ext cx="7422994" cy="769441"/>
          </a:xfrm>
          <a:prstGeom prst="rect">
            <a:avLst/>
          </a:prstGeom>
          <a:noFill/>
        </p:spPr>
        <p:txBody>
          <a:bodyPr wrap="none">
            <a:spAutoFit/>
          </a:bodyPr>
          <a:lstStyle/>
          <a:p>
            <a:pPr algn="ctr">
              <a:defRPr>
                <a:latin typeface="Cambria"/>
              </a:defRPr>
            </a:pPr>
            <a:r>
              <a:rPr sz="4400" dirty="0">
                <a:solidFill>
                  <a:srgbClr val="FFFFFF"/>
                </a:solidFill>
              </a:rPr>
              <a:t>S</a:t>
            </a:r>
            <a:r>
              <a:rPr sz="3200" dirty="0">
                <a:solidFill>
                  <a:srgbClr val="FFFFFF"/>
                </a:solidFill>
              </a:rPr>
              <a:t>UPERCOILING</a:t>
            </a:r>
            <a:r>
              <a:rPr lang="pl-PL" sz="3200" dirty="0">
                <a:solidFill>
                  <a:srgbClr val="FFFFFF"/>
                </a:solidFill>
              </a:rPr>
              <a:t> - PHYSICAL PROPERTIES</a:t>
            </a:r>
            <a:endParaRPr sz="3200" dirty="0">
              <a:solidFill>
                <a:srgbClr val="FFFFFF"/>
              </a:solidFill>
            </a:endParaRPr>
          </a:p>
        </p:txBody>
      </p:sp>
      <p:sp>
        <p:nvSpPr>
          <p:cNvPr id="7" name="Dowolny kształt 6">
            <a:extLst>
              <a:ext uri="{FF2B5EF4-FFF2-40B4-BE49-F238E27FC236}">
                <a16:creationId xmlns:a16="http://schemas.microsoft.com/office/drawing/2014/main" id="{F3A7111B-4380-B349-399A-5F589B47B96F}"/>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67AE8662-398D-0B5F-6B70-7DB915C8B57F}"/>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D0D0DF97-A713-47AA-0EF7-8C7063A1F3C7}"/>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5F3AFD42-5B5D-A421-B050-23622A9029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4A35C873-55F8-44EC-6F06-53E875609276}"/>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604903AD-0C1A-7661-2980-34D9C8647F2A}"/>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E9BC4B02-3391-18B4-A5D8-7B29EF04F1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50BFF529-089B-C75B-DF8F-F0E5A4A9B4E4}"/>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AE7B2CD4-80C7-32CC-E874-5A55D79279D3}"/>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2218FC06-486B-60DC-BDFF-22657F34D7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CAC9C81E-2C46-92D4-9BDB-7406B3B01CAD}"/>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BE2D1378-ADD2-D23A-7479-D4CC07A6B764}"/>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6AB30CBD-45B5-CFE1-B27D-13ABC5BDB8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A77EA548-9622-6A98-EC1A-CADE58F8CAC2}"/>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F4A927F9-F18D-5E6A-B4AF-411E6CF3B958}"/>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BDA9EE01-9CE7-AE87-AFB3-CECB0551FD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F2AE42CC-2F69-E87B-C8CF-11B736F3EDD9}"/>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9FD975DC-AB61-B3A2-2051-1A7E2C55577E}"/>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7ADDA3CA-24CA-F18C-2E2D-5ED5B3E446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5" name="Obraz 4" descr="Obraz zawierający szkic, diagram, rysowanie, wzór&#10;&#10;Zawartość wygenerowana przez AI może być niepoprawna.">
            <a:extLst>
              <a:ext uri="{FF2B5EF4-FFF2-40B4-BE49-F238E27FC236}">
                <a16:creationId xmlns:a16="http://schemas.microsoft.com/office/drawing/2014/main" id="{7D5BFB3A-0548-5549-823D-1F08416D8E3F}"/>
              </a:ext>
            </a:extLst>
          </p:cNvPr>
          <p:cNvPicPr>
            <a:picLocks noChangeAspect="1"/>
          </p:cNvPicPr>
          <p:nvPr/>
        </p:nvPicPr>
        <p:blipFill>
          <a:blip r:embed="rId14"/>
          <a:stretch>
            <a:fillRect/>
          </a:stretch>
        </p:blipFill>
        <p:spPr>
          <a:xfrm>
            <a:off x="3907482" y="1074959"/>
            <a:ext cx="5041900" cy="3632200"/>
          </a:xfrm>
          <a:prstGeom prst="rect">
            <a:avLst/>
          </a:prstGeom>
        </p:spPr>
      </p:pic>
      <p:pic>
        <p:nvPicPr>
          <p:cNvPr id="28" name="Obraz 27" descr="Obraz zawierający szkic, tekst, czarne i białe, monochromatyzm&#10;&#10;Zawartość wygenerowana przez AI może być niepoprawna.">
            <a:extLst>
              <a:ext uri="{FF2B5EF4-FFF2-40B4-BE49-F238E27FC236}">
                <a16:creationId xmlns:a16="http://schemas.microsoft.com/office/drawing/2014/main" id="{7443269D-72F0-5BA7-5DA3-B2EF5AD9452B}"/>
              </a:ext>
            </a:extLst>
          </p:cNvPr>
          <p:cNvPicPr>
            <a:picLocks noChangeAspect="1"/>
          </p:cNvPicPr>
          <p:nvPr/>
        </p:nvPicPr>
        <p:blipFill>
          <a:blip r:embed="rId15"/>
          <a:stretch>
            <a:fillRect/>
          </a:stretch>
        </p:blipFill>
        <p:spPr>
          <a:xfrm>
            <a:off x="972737" y="1074959"/>
            <a:ext cx="2934745" cy="3632200"/>
          </a:xfrm>
          <a:prstGeom prst="rect">
            <a:avLst/>
          </a:prstGeom>
        </p:spPr>
      </p:pic>
    </p:spTree>
    <p:extLst>
      <p:ext uri="{BB962C8B-B14F-4D97-AF65-F5344CB8AC3E}">
        <p14:creationId xmlns:p14="http://schemas.microsoft.com/office/powerpoint/2010/main" val="23263571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6B1650"/>
        </a:solidFill>
        <a:effectLst/>
      </p:bgPr>
    </p:bg>
    <p:spTree>
      <p:nvGrpSpPr>
        <p:cNvPr id="1" name="">
          <a:extLst>
            <a:ext uri="{FF2B5EF4-FFF2-40B4-BE49-F238E27FC236}">
              <a16:creationId xmlns:a16="http://schemas.microsoft.com/office/drawing/2014/main" id="{0D6B1A0E-A1E5-384D-E902-51889CA0CD03}"/>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B3A9D12C-C656-39B7-DCF3-E6E9BC809A74}"/>
              </a:ext>
            </a:extLst>
          </p:cNvPr>
          <p:cNvSpPr txBox="1"/>
          <p:nvPr/>
        </p:nvSpPr>
        <p:spPr>
          <a:xfrm>
            <a:off x="2235198" y="182880"/>
            <a:ext cx="5588004" cy="769441"/>
          </a:xfrm>
          <a:prstGeom prst="rect">
            <a:avLst/>
          </a:prstGeom>
          <a:noFill/>
        </p:spPr>
        <p:txBody>
          <a:bodyPr wrap="none">
            <a:spAutoFit/>
          </a:bodyPr>
          <a:lstStyle/>
          <a:p>
            <a:pPr algn="ctr">
              <a:defRPr>
                <a:latin typeface="Cambria"/>
              </a:defRPr>
            </a:pPr>
            <a:r>
              <a:rPr sz="4400" dirty="0">
                <a:solidFill>
                  <a:srgbClr val="FFFFFF"/>
                </a:solidFill>
              </a:rPr>
              <a:t>N</a:t>
            </a:r>
            <a:r>
              <a:rPr sz="3200" dirty="0">
                <a:solidFill>
                  <a:srgbClr val="FFFFFF"/>
                </a:solidFill>
              </a:rPr>
              <a:t>ETWORK REPRESENTATION</a:t>
            </a:r>
          </a:p>
        </p:txBody>
      </p:sp>
      <p:sp>
        <p:nvSpPr>
          <p:cNvPr id="7" name="Dowolny kształt 6">
            <a:extLst>
              <a:ext uri="{FF2B5EF4-FFF2-40B4-BE49-F238E27FC236}">
                <a16:creationId xmlns:a16="http://schemas.microsoft.com/office/drawing/2014/main" id="{F9A6B8B4-A3A0-6A6B-19D1-E70A9D6C13BD}"/>
              </a:ext>
            </a:extLst>
          </p:cNvPr>
          <p:cNvSpPr/>
          <p:nvPr/>
        </p:nvSpPr>
        <p:spPr>
          <a:xfrm>
            <a:off x="-29359" y="-331036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BD85A470-C1D8-CC78-A59B-643D16060968}"/>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896725E7-F525-19DF-9D70-3049F9D1C448}"/>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4B2E777A-F7F5-0704-627C-C35D588EC3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F1068A4F-CB80-BAAD-DED0-F70D88456DB2}"/>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B174AA27-20F1-4002-844E-736B507D81A0}"/>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25960D5C-DBE6-64BC-DCAE-67081A714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0321824D-958E-E0D5-B993-0DE16495C0EC}"/>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9DA5BA86-68BB-7420-2DC6-952AEA35478B}"/>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03FFC95A-46B1-EEF2-0BD2-25CBB0B2BF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47359765-88D4-6423-C8AE-364DD4413EBB}"/>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E972F70A-986A-3ED6-7DA5-C04C9715604B}"/>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1E5C6580-8226-3431-574C-537255DC8E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17BDE3AA-E773-2C60-51FB-66BFEF50E321}"/>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E22F3EDA-77E5-5022-6C7D-4C4D299435FC}"/>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FC0ADF63-CA79-9B7C-0EB3-B8E4633BB0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D5B5C610-11FE-83AF-674C-13AF5D0107EE}"/>
              </a:ext>
            </a:extLst>
          </p:cNvPr>
          <p:cNvGrpSpPr/>
          <p:nvPr/>
        </p:nvGrpSpPr>
        <p:grpSpPr>
          <a:xfrm>
            <a:off x="624428" y="2695979"/>
            <a:ext cx="612000" cy="612000"/>
            <a:chOff x="624428" y="2695979"/>
            <a:chExt cx="612000" cy="612000"/>
          </a:xfrm>
        </p:grpSpPr>
        <p:sp>
          <p:nvSpPr>
            <p:cNvPr id="24" name="Owal 23">
              <a:extLst>
                <a:ext uri="{FF2B5EF4-FFF2-40B4-BE49-F238E27FC236}">
                  <a16:creationId xmlns:a16="http://schemas.microsoft.com/office/drawing/2014/main" id="{E5048AB3-9AF4-F777-8D08-0E06A87B2CFF}"/>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Sieć z wypełnieniem pełnym">
              <a:extLst>
                <a:ext uri="{FF2B5EF4-FFF2-40B4-BE49-F238E27FC236}">
                  <a16:creationId xmlns:a16="http://schemas.microsoft.com/office/drawing/2014/main" id="{498CD559-3FB0-5575-A8D1-275FE4DD22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5312" y="2731918"/>
              <a:ext cx="540000" cy="540000"/>
            </a:xfrm>
            <a:prstGeom prst="rect">
              <a:avLst/>
            </a:prstGeom>
          </p:spPr>
        </p:pic>
      </p:grpSp>
      <p:pic>
        <p:nvPicPr>
          <p:cNvPr id="29698" name="Picture 2" descr="Chromatin interactions of gene-pairs in the CIN at 200kb... | Download ...">
            <a:extLst>
              <a:ext uri="{FF2B5EF4-FFF2-40B4-BE49-F238E27FC236}">
                <a16:creationId xmlns:a16="http://schemas.microsoft.com/office/drawing/2014/main" id="{3A61D5B5-84EB-ED26-2B10-71A7B0A3AFC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74537" y="911835"/>
            <a:ext cx="7036298" cy="4155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0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6B1650"/>
        </a:solidFill>
        <a:effectLst/>
      </p:bgPr>
    </p:bg>
    <p:spTree>
      <p:nvGrpSpPr>
        <p:cNvPr id="1" name=""/>
        <p:cNvGrpSpPr/>
        <p:nvPr/>
      </p:nvGrpSpPr>
      <p:grpSpPr>
        <a:xfrm>
          <a:off x="0" y="0"/>
          <a:ext cx="0" cy="0"/>
          <a:chOff x="0" y="0"/>
          <a:chExt cx="0" cy="0"/>
        </a:xfrm>
      </p:grpSpPr>
      <p:sp>
        <p:nvSpPr>
          <p:cNvPr id="2" name="TitleBox"/>
          <p:cNvSpPr txBox="1"/>
          <p:nvPr/>
        </p:nvSpPr>
        <p:spPr>
          <a:xfrm>
            <a:off x="1967304" y="182880"/>
            <a:ext cx="6123791" cy="769441"/>
          </a:xfrm>
          <a:prstGeom prst="rect">
            <a:avLst/>
          </a:prstGeom>
          <a:noFill/>
        </p:spPr>
        <p:txBody>
          <a:bodyPr wrap="none">
            <a:spAutoFit/>
          </a:bodyPr>
          <a:lstStyle/>
          <a:p>
            <a:pPr algn="ctr">
              <a:defRPr>
                <a:latin typeface="Cambria"/>
              </a:defRPr>
            </a:pPr>
            <a:r>
              <a:rPr sz="4400" dirty="0">
                <a:solidFill>
                  <a:srgbClr val="FFFFFF"/>
                </a:solidFill>
              </a:rPr>
              <a:t>T</a:t>
            </a:r>
            <a:r>
              <a:rPr sz="3200" dirty="0">
                <a:solidFill>
                  <a:srgbClr val="FFFFFF"/>
                </a:solidFill>
              </a:rPr>
              <a:t>OOLS FOR NETWORK ANALYSIS</a:t>
            </a:r>
          </a:p>
        </p:txBody>
      </p:sp>
      <p:sp>
        <p:nvSpPr>
          <p:cNvPr id="4" name="PointBox_1"/>
          <p:cNvSpPr/>
          <p:nvPr/>
        </p:nvSpPr>
        <p:spPr>
          <a:xfrm>
            <a:off x="1343465" y="121925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a:t>
            </a:r>
            <a:r>
              <a:rPr dirty="0" err="1"/>
              <a:t>igraph</a:t>
            </a:r>
            <a:r>
              <a:rPr dirty="0"/>
              <a:t>: fast computation for large graphs</a:t>
            </a:r>
          </a:p>
        </p:txBody>
      </p:sp>
      <p:sp>
        <p:nvSpPr>
          <p:cNvPr id="5" name="PointBox_2"/>
          <p:cNvSpPr/>
          <p:nvPr/>
        </p:nvSpPr>
        <p:spPr>
          <a:xfrm>
            <a:off x="1343465" y="240797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Cytoscape: visualization and integrative analysis</a:t>
            </a:r>
          </a:p>
        </p:txBody>
      </p:sp>
      <p:sp>
        <p:nvSpPr>
          <p:cNvPr id="6" name="PointBox_3"/>
          <p:cNvSpPr/>
          <p:nvPr/>
        </p:nvSpPr>
        <p:spPr>
          <a:xfrm>
            <a:off x="1343465" y="3619797"/>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Combine with chromatin and GWAS data for functional insights</a:t>
            </a:r>
          </a:p>
        </p:txBody>
      </p:sp>
      <p:sp>
        <p:nvSpPr>
          <p:cNvPr id="7" name="Dowolny kształt 6">
            <a:extLst>
              <a:ext uri="{FF2B5EF4-FFF2-40B4-BE49-F238E27FC236}">
                <a16:creationId xmlns:a16="http://schemas.microsoft.com/office/drawing/2014/main" id="{4F51B10A-649B-1AD7-93F4-6EC2D2395A8E}"/>
              </a:ext>
            </a:extLst>
          </p:cNvPr>
          <p:cNvSpPr/>
          <p:nvPr/>
        </p:nvSpPr>
        <p:spPr>
          <a:xfrm>
            <a:off x="-29359" y="-331036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C9082A97-D4A9-2FBB-7D7B-3F72600FEF98}"/>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EA22975F-FFCD-5C94-8293-A9F72B8E41C5}"/>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093DF751-BC01-907D-37E2-58454450AD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930F3080-1771-DCDD-5A8F-6B0DF3F3C4B3}"/>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347CAB99-7297-018C-C959-52069898F080}"/>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20837C6E-C83A-B6B5-4762-9C7BEDD9EF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98C0E2D1-FC97-7FCF-616D-D52E75C38B62}"/>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F49ACEA8-C684-DC15-F8B9-141A7489425C}"/>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B2CD4E48-6DFA-93FA-F1FA-C005264BE0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248D37D6-FE27-DEE1-DA98-FC31A36DB822}"/>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EDD8221B-8244-0B65-C33A-0560E3672F93}"/>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01F31B42-F9C0-6078-79B2-CB84C545F9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9398F4A7-3621-C3D9-F6DB-968112229398}"/>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02B87115-09D2-5951-3F52-15560DCC73FD}"/>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A1E09BF5-5EEE-1E92-FC5A-FD33164EB0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B7365B6D-B0EF-09E8-ADD4-9AEC8309D78F}"/>
              </a:ext>
            </a:extLst>
          </p:cNvPr>
          <p:cNvGrpSpPr/>
          <p:nvPr/>
        </p:nvGrpSpPr>
        <p:grpSpPr>
          <a:xfrm>
            <a:off x="624428" y="2695979"/>
            <a:ext cx="612000" cy="612000"/>
            <a:chOff x="624428" y="2695979"/>
            <a:chExt cx="612000" cy="612000"/>
          </a:xfrm>
        </p:grpSpPr>
        <p:sp>
          <p:nvSpPr>
            <p:cNvPr id="24" name="Owal 23">
              <a:extLst>
                <a:ext uri="{FF2B5EF4-FFF2-40B4-BE49-F238E27FC236}">
                  <a16:creationId xmlns:a16="http://schemas.microsoft.com/office/drawing/2014/main" id="{5E1E985E-6311-6529-1C2A-A743B6AA1C7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Sieć z wypełnieniem pełnym">
              <a:extLst>
                <a:ext uri="{FF2B5EF4-FFF2-40B4-BE49-F238E27FC236}">
                  <a16:creationId xmlns:a16="http://schemas.microsoft.com/office/drawing/2014/main" id="{723B8C62-95B6-4D58-C4B8-61D4DD962E4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5312" y="2731918"/>
              <a:ext cx="540000" cy="540000"/>
            </a:xfrm>
            <a:prstGeom prst="rect">
              <a:avLst/>
            </a:prstGeom>
          </p:spPr>
        </p:pic>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1642279" y="182880"/>
            <a:ext cx="6773842" cy="769441"/>
          </a:xfrm>
          <a:prstGeom prst="rect">
            <a:avLst/>
          </a:prstGeom>
          <a:noFill/>
        </p:spPr>
        <p:txBody>
          <a:bodyPr wrap="none">
            <a:spAutoFit/>
          </a:bodyPr>
          <a:lstStyle/>
          <a:p>
            <a:pPr algn="ctr">
              <a:defRPr>
                <a:latin typeface="Cambria"/>
              </a:defRPr>
            </a:pPr>
            <a:r>
              <a:rPr lang="pl-PL" sz="4400" dirty="0">
                <a:solidFill>
                  <a:srgbClr val="FFFFFF"/>
                </a:solidFill>
              </a:rPr>
              <a:t>M</a:t>
            </a:r>
            <a:r>
              <a:rPr sz="3200" dirty="0">
                <a:solidFill>
                  <a:srgbClr val="FFFFFF"/>
                </a:solidFill>
              </a:rPr>
              <a:t>ICROBIOMES AND METAGENOMES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Microbiome: community of microorganisms in an environment</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Metagenomics: sequencing all genetic material</a:t>
            </a:r>
          </a:p>
        </p:txBody>
      </p:sp>
      <p:sp>
        <p:nvSpPr>
          <p:cNvPr id="5" name="PointBox_2"/>
          <p:cNvSpPr/>
          <p:nvPr/>
        </p:nvSpPr>
        <p:spPr>
          <a:xfrm>
            <a:off x="1371600" y="3749040"/>
            <a:ext cx="7315200" cy="68811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Reveals composition and functional potential</a:t>
            </a:r>
          </a:p>
        </p:txBody>
      </p:sp>
      <p:sp>
        <p:nvSpPr>
          <p:cNvPr id="7" name="Dowolny kształt 6">
            <a:extLst>
              <a:ext uri="{FF2B5EF4-FFF2-40B4-BE49-F238E27FC236}">
                <a16:creationId xmlns:a16="http://schemas.microsoft.com/office/drawing/2014/main" id="{39663875-8067-5C94-1A49-1788C1AC61C0}"/>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90C689E6-06EE-8DE1-8FB8-9D57D3B8C007}"/>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2F1218BB-33D0-D1BA-48BA-A5822C73EE20}"/>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394D4AAA-C856-CE54-0E66-6A1B3F0139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CB957457-EA3A-9193-AA5B-D54D81803137}"/>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68A82B81-4A44-9EF5-CC73-BBDF0E7FC1E7}"/>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7C6B764D-489C-58D1-7A27-D9A6135A21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76F6946B-032F-5E4F-3515-31C5BA8FB9F7}"/>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6784C636-5817-0520-C0C8-7404E7361C95}"/>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D385DF7A-AEEC-2CB6-9DBC-7A160E3758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3A999E22-EEE4-01A7-B481-8016B65D7223}"/>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2883C8D5-8BD7-4DA7-61AF-FCC21752C332}"/>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D3D2239D-B890-EFC2-DEC1-FFCB99D25D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F0D8B310-AF7C-4292-DCB3-D82B4364A531}"/>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3A9D6457-7F78-BF26-E7B2-E92305AFA771}"/>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E533EEDE-B22E-F948-5984-9B78096E16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41" name="Grupa 40">
            <a:extLst>
              <a:ext uri="{FF2B5EF4-FFF2-40B4-BE49-F238E27FC236}">
                <a16:creationId xmlns:a16="http://schemas.microsoft.com/office/drawing/2014/main" id="{0A9329D1-47D8-6C24-E7AF-B6B4E889C2F4}"/>
              </a:ext>
            </a:extLst>
          </p:cNvPr>
          <p:cNvGrpSpPr/>
          <p:nvPr/>
        </p:nvGrpSpPr>
        <p:grpSpPr>
          <a:xfrm>
            <a:off x="599190" y="3556437"/>
            <a:ext cx="612000" cy="612000"/>
            <a:chOff x="599190" y="3556437"/>
            <a:chExt cx="612000" cy="612000"/>
          </a:xfrm>
        </p:grpSpPr>
        <p:sp>
          <p:nvSpPr>
            <p:cNvPr id="42" name="Owal 41">
              <a:extLst>
                <a:ext uri="{FF2B5EF4-FFF2-40B4-BE49-F238E27FC236}">
                  <a16:creationId xmlns:a16="http://schemas.microsoft.com/office/drawing/2014/main" id="{1FCADCE0-B7AA-CDAE-B6C3-22EB10781B1E}"/>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43" name="Grafika 42" descr="bakteria z wypełnieniem pełnym">
              <a:extLst>
                <a:ext uri="{FF2B5EF4-FFF2-40B4-BE49-F238E27FC236}">
                  <a16:creationId xmlns:a16="http://schemas.microsoft.com/office/drawing/2014/main" id="{5511E1EF-4400-077B-2723-F2C35BFE22A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a:extLst>
            <a:ext uri="{FF2B5EF4-FFF2-40B4-BE49-F238E27FC236}">
              <a16:creationId xmlns:a16="http://schemas.microsoft.com/office/drawing/2014/main" id="{1D87250B-6396-4210-0578-F18EE88D580E}"/>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9EC2C9E1-4C07-B56A-0C29-1738A89B566E}"/>
              </a:ext>
            </a:extLst>
          </p:cNvPr>
          <p:cNvSpPr txBox="1"/>
          <p:nvPr/>
        </p:nvSpPr>
        <p:spPr>
          <a:xfrm>
            <a:off x="1114955" y="182880"/>
            <a:ext cx="7828490" cy="769441"/>
          </a:xfrm>
          <a:prstGeom prst="rect">
            <a:avLst/>
          </a:prstGeom>
          <a:noFill/>
        </p:spPr>
        <p:txBody>
          <a:bodyPr wrap="none">
            <a:spAutoFit/>
          </a:bodyPr>
          <a:lstStyle/>
          <a:p>
            <a:pPr algn="ctr">
              <a:defRPr>
                <a:latin typeface="Cambria"/>
              </a:defRPr>
            </a:pPr>
            <a:r>
              <a:rPr sz="4400" dirty="0">
                <a:solidFill>
                  <a:srgbClr val="FFFFFF"/>
                </a:solidFill>
              </a:rPr>
              <a:t>1</a:t>
            </a:r>
            <a:r>
              <a:rPr lang="pl-PL" sz="4400" dirty="0">
                <a:solidFill>
                  <a:srgbClr val="FFFFFF"/>
                </a:solidFill>
              </a:rPr>
              <a:t>6</a:t>
            </a:r>
            <a:r>
              <a:rPr sz="3200" dirty="0">
                <a:solidFill>
                  <a:srgbClr val="FFFFFF"/>
                </a:solidFill>
              </a:rPr>
              <a:t>S RRNA VS SHOTGUN METAGENOMICS</a:t>
            </a:r>
          </a:p>
        </p:txBody>
      </p:sp>
      <p:sp>
        <p:nvSpPr>
          <p:cNvPr id="7" name="Dowolny kształt 6">
            <a:extLst>
              <a:ext uri="{FF2B5EF4-FFF2-40B4-BE49-F238E27FC236}">
                <a16:creationId xmlns:a16="http://schemas.microsoft.com/office/drawing/2014/main" id="{D079A9F2-3CD3-5D6F-4F00-EFD1C9232C06}"/>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A41541C4-1EAD-6B84-0C90-D7A6CCECBAF3}"/>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FD2487F7-409C-7856-B750-D16B0B1D58A9}"/>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7B938287-9BB8-0402-27EE-516541F7BE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22E03596-8FB8-C018-BDF9-6A1F8EE3313C}"/>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5D579885-0AF9-7EC2-ACCF-DFE7B177567E}"/>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078DC8AA-CA2A-F818-DF28-BE49164C62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FFF30012-6F96-29E6-5FA1-5A9CAFBECE6B}"/>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A875CA09-11F7-E50C-6F70-920235E05616}"/>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4A0A6CA1-CF36-A079-DFAD-F0CA1D68F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AD3323C9-F427-0AAA-4066-DE61D57772B7}"/>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D2008055-74EF-A2AD-7FE7-715702E45526}"/>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75D747FA-EDDF-AAD0-6046-5700A0545E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281A8F9F-249B-4DDC-961A-B1507FBFC663}"/>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956CABA1-5276-B08E-794C-609D83608BB0}"/>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08314D17-FD66-F5B4-47BB-63795D6E78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EDDE9AAE-6D81-D512-D97A-584FEA69E3F5}"/>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EE57FEEA-B01C-FD63-91CF-E2DD8C45DC8A}"/>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D7A34E3E-8FF9-0B92-CA2C-904235A67C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pic>
        <p:nvPicPr>
          <p:cNvPr id="30722" name="Picture 2" descr="PPT - Transcription: information transfer from DNA to RNA PowerPoint ...">
            <a:extLst>
              <a:ext uri="{FF2B5EF4-FFF2-40B4-BE49-F238E27FC236}">
                <a16:creationId xmlns:a16="http://schemas.microsoft.com/office/drawing/2014/main" id="{CF298EA1-C8B2-B1A9-7D2A-31AC55D31B2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6400" y="1544269"/>
            <a:ext cx="3457045" cy="2592784"/>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Ribosomes and Protein Assembly">
            <a:extLst>
              <a:ext uri="{FF2B5EF4-FFF2-40B4-BE49-F238E27FC236}">
                <a16:creationId xmlns:a16="http://schemas.microsoft.com/office/drawing/2014/main" id="{E456AFFC-0A38-B765-892B-80FFC097105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52248" y="1562769"/>
            <a:ext cx="3869103" cy="2579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021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1114955" y="182880"/>
            <a:ext cx="7828490" cy="769441"/>
          </a:xfrm>
          <a:prstGeom prst="rect">
            <a:avLst/>
          </a:prstGeom>
          <a:noFill/>
        </p:spPr>
        <p:txBody>
          <a:bodyPr wrap="none">
            <a:spAutoFit/>
          </a:bodyPr>
          <a:lstStyle/>
          <a:p>
            <a:pPr algn="ctr">
              <a:defRPr>
                <a:latin typeface="Cambria"/>
              </a:defRPr>
            </a:pPr>
            <a:r>
              <a:rPr sz="4400" dirty="0">
                <a:solidFill>
                  <a:srgbClr val="FFFFFF"/>
                </a:solidFill>
              </a:rPr>
              <a:t>1</a:t>
            </a:r>
            <a:r>
              <a:rPr lang="pl-PL" sz="4400" dirty="0">
                <a:solidFill>
                  <a:srgbClr val="FFFFFF"/>
                </a:solidFill>
              </a:rPr>
              <a:t>6</a:t>
            </a:r>
            <a:r>
              <a:rPr sz="3200" dirty="0">
                <a:solidFill>
                  <a:srgbClr val="FFFFFF"/>
                </a:solidFill>
              </a:rPr>
              <a:t>S RRNA VS SHOTGUN METAGENOMICS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16S: targets conserved ribosomal gene for taxonomic profiling</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Shotgun: sequences all DNA, including functional genes</a:t>
            </a:r>
          </a:p>
        </p:txBody>
      </p:sp>
      <p:sp>
        <p:nvSpPr>
          <p:cNvPr id="5" name="PointBox_2"/>
          <p:cNvSpPr/>
          <p:nvPr/>
        </p:nvSpPr>
        <p:spPr>
          <a:xfrm>
            <a:off x="1371600" y="374904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16S is cheaper but lower resolution</a:t>
            </a:r>
          </a:p>
        </p:txBody>
      </p:sp>
      <p:sp>
        <p:nvSpPr>
          <p:cNvPr id="7" name="Dowolny kształt 6">
            <a:extLst>
              <a:ext uri="{FF2B5EF4-FFF2-40B4-BE49-F238E27FC236}">
                <a16:creationId xmlns:a16="http://schemas.microsoft.com/office/drawing/2014/main" id="{670147A0-698C-EB39-EA12-BAE5C6E54FAF}"/>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2C0F0864-650C-95AE-4756-0B4AC4570C8B}"/>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B6093C7E-DA56-9A18-79AF-17CCE5C8E940}"/>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7DF57FDD-631D-8EA3-4393-A9F4B41764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7A78F658-7F48-D091-36C6-CA99C375FB35}"/>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CCED3A33-6B90-55D1-7211-710F44917BBF}"/>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9C2DBC78-4EB4-3CE6-D107-026279D204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464C742C-2AFE-B1DB-73AC-A7A6C5BDC172}"/>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A979838C-00E5-B1E3-8327-ECD8838D3371}"/>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249B5AFE-4E7E-5ACA-4382-055EE494E6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E3119D64-0078-0412-FD3A-3B020AFA9D04}"/>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B6E13E4C-4D6E-0262-0A29-FDCE2B9E8B81}"/>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14BB59EA-D241-2F7C-4C24-A4812FFF55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E4471DB2-EC94-F9C6-045B-3F33639CEABA}"/>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9F460D15-9E26-EEF8-0B21-83E04F3259D4}"/>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CF152C32-B09E-E0AF-4B54-3C6BDF0A27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8DC3A7F0-84C9-3FCD-B352-7B3964184E8A}"/>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1771FB37-1114-92D8-A317-20B04DC5A60B}"/>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2A20CB68-8C6B-5BF3-638D-2ED64A829F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1519553" y="182880"/>
            <a:ext cx="7019294" cy="769441"/>
          </a:xfrm>
          <a:prstGeom prst="rect">
            <a:avLst/>
          </a:prstGeom>
          <a:noFill/>
        </p:spPr>
        <p:txBody>
          <a:bodyPr wrap="none">
            <a:spAutoFit/>
          </a:bodyPr>
          <a:lstStyle/>
          <a:p>
            <a:pPr algn="ctr">
              <a:defRPr>
                <a:latin typeface="Cambria"/>
              </a:defRPr>
            </a:pPr>
            <a:r>
              <a:rPr sz="4400" dirty="0">
                <a:solidFill>
                  <a:srgbClr val="FFFFFF"/>
                </a:solidFill>
              </a:rPr>
              <a:t>A</a:t>
            </a:r>
            <a:r>
              <a:rPr sz="3200" dirty="0">
                <a:solidFill>
                  <a:srgbClr val="FFFFFF"/>
                </a:solidFill>
              </a:rPr>
              <a:t>SSEMBLY-BASED VS ASSEMBLY-FREE</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Assembly-based: reconstruct genomes from reads</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Assembly-free: k-mer and mapping approaches</a:t>
            </a:r>
          </a:p>
        </p:txBody>
      </p:sp>
      <p:sp>
        <p:nvSpPr>
          <p:cNvPr id="5" name="PointBox_2"/>
          <p:cNvSpPr/>
          <p:nvPr/>
        </p:nvSpPr>
        <p:spPr>
          <a:xfrm>
            <a:off x="1371600" y="37490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Trade-offs: completeness vs computational efficiency</a:t>
            </a:r>
          </a:p>
        </p:txBody>
      </p:sp>
      <p:sp>
        <p:nvSpPr>
          <p:cNvPr id="7" name="Dowolny kształt 6">
            <a:extLst>
              <a:ext uri="{FF2B5EF4-FFF2-40B4-BE49-F238E27FC236}">
                <a16:creationId xmlns:a16="http://schemas.microsoft.com/office/drawing/2014/main" id="{4DD37391-C6AC-47F3-8E90-8E18B5F3D7C6}"/>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A957E359-CC90-5B64-8F09-146391911508}"/>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6DF297C4-9276-DA1D-B24D-50FBDBD6F45E}"/>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325FDF4E-3C48-1E35-C023-630868B16F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BAF9E138-DB83-F025-F9F7-F66D2D0EEDDD}"/>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B5D25B4F-20DD-3B39-2F14-F2692D25C6B1}"/>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5307474E-5BAF-C4E2-4EA9-139C8CBF92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1180FFE1-AB9A-2BAD-49C4-43C847F088A6}"/>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6B737C13-B0AD-F6D3-301A-86E755017F33}"/>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19883E77-8DE6-D9B9-1D0A-DB79A7D83D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1CEB8CF3-8929-920F-184B-DE22E51A70BE}"/>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EA23D6ED-F150-7079-AAA7-EDDCD29DDA47}"/>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5FEEF98B-2156-B802-C57E-0FB5C22456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BF69995B-D5C7-C05D-4446-19C4FB89B5C9}"/>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64B66532-FA11-36A3-5DFA-74201AEE13BF}"/>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E2090388-7EE1-F004-548B-709BFB9B51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D583C83C-108A-DFB8-D278-E02251CE3F64}"/>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448545E2-FFE0-9D83-2DC8-C8154A9ABD44}"/>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3F015691-316E-1D92-B128-FBEB056CF0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1860415" y="182880"/>
            <a:ext cx="6337569" cy="769441"/>
          </a:xfrm>
          <a:prstGeom prst="rect">
            <a:avLst/>
          </a:prstGeom>
          <a:noFill/>
        </p:spPr>
        <p:txBody>
          <a:bodyPr wrap="none">
            <a:spAutoFit/>
          </a:bodyPr>
          <a:lstStyle/>
          <a:p>
            <a:pPr algn="ctr">
              <a:defRPr>
                <a:latin typeface="Cambria"/>
              </a:defRPr>
            </a:pPr>
            <a:r>
              <a:rPr sz="4400" dirty="0">
                <a:solidFill>
                  <a:srgbClr val="FFFFFF"/>
                </a:solidFill>
              </a:rPr>
              <a:t>M</a:t>
            </a:r>
            <a:r>
              <a:rPr sz="3200" dirty="0">
                <a:solidFill>
                  <a:srgbClr val="FFFFFF"/>
                </a:solidFill>
              </a:rPr>
              <a:t>ETAGENOMIC ASSEMBLY TOOLS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MetaSPAdes: tailored for complex metagenomes</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MEGAHIT: ultra-fast assembler for large datasets</a:t>
            </a:r>
          </a:p>
        </p:txBody>
      </p:sp>
      <p:sp>
        <p:nvSpPr>
          <p:cNvPr id="5" name="PointBox_2"/>
          <p:cNvSpPr/>
          <p:nvPr/>
        </p:nvSpPr>
        <p:spPr>
          <a:xfrm>
            <a:off x="1371600" y="3749040"/>
            <a:ext cx="7315200" cy="68811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Outputs contigs for downstream annotation</a:t>
            </a:r>
          </a:p>
        </p:txBody>
      </p:sp>
      <p:sp>
        <p:nvSpPr>
          <p:cNvPr id="7" name="Dowolny kształt 6">
            <a:extLst>
              <a:ext uri="{FF2B5EF4-FFF2-40B4-BE49-F238E27FC236}">
                <a16:creationId xmlns:a16="http://schemas.microsoft.com/office/drawing/2014/main" id="{9310014B-C234-3CD2-8433-5AB500D4FCBA}"/>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797502B9-F164-075E-BDF5-FEF87AD4ED6C}"/>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BFA6AAB7-8342-5021-27AE-8A47FD16885F}"/>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C3DC0AC3-3B2B-D1C9-EDAE-8CEAD345F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322A0CD3-D302-B3D3-D221-FB3F090ACE00}"/>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67715E7A-FED6-CE93-2D67-FCC3E32DA715}"/>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304117B0-CE28-0961-B3FC-8BDD0662D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36A0F569-2E95-2405-F257-FF1FC277A0CF}"/>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9CB642A1-03B7-C2EB-7FE1-4D4A7DC51754}"/>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4F42C59E-51DB-D768-5E8E-0ECDA7200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1B5CFFFB-970C-7E12-14F6-5F06764D5849}"/>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59B2430C-583F-D8E7-B6A0-8AFCF67D5AFB}"/>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04652ADA-EC29-DF51-1758-FE9A1C8D45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D37B8301-C5B0-0EB7-96C7-E3342245EE60}"/>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F3CD32FE-6E9C-13B3-5F6C-C2587750470D}"/>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296B295E-59B8-531F-6162-AE35F8D060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3F2D80D9-EC5B-D59F-401B-0B6548557AED}"/>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E1781D54-EFC8-774F-BE3D-6775F9C8F819}"/>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C60A9BD4-E3AE-EF9C-0791-4ECB381094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2095063" y="182880"/>
            <a:ext cx="5868273" cy="769441"/>
          </a:xfrm>
          <a:prstGeom prst="rect">
            <a:avLst/>
          </a:prstGeom>
          <a:noFill/>
        </p:spPr>
        <p:txBody>
          <a:bodyPr wrap="none">
            <a:spAutoFit/>
          </a:bodyPr>
          <a:lstStyle/>
          <a:p>
            <a:pPr algn="ctr">
              <a:defRPr>
                <a:latin typeface="Cambria"/>
              </a:defRPr>
            </a:pPr>
            <a:r>
              <a:rPr sz="4400" dirty="0">
                <a:solidFill>
                  <a:srgbClr val="FFFFFF"/>
                </a:solidFill>
              </a:rPr>
              <a:t>T</a:t>
            </a:r>
            <a:r>
              <a:rPr sz="3200" dirty="0">
                <a:solidFill>
                  <a:srgbClr val="FFFFFF"/>
                </a:solidFill>
              </a:rPr>
              <a:t>AXONOMIC PROFILING TOOLS</a:t>
            </a:r>
          </a:p>
        </p:txBody>
      </p:sp>
      <p:sp>
        <p:nvSpPr>
          <p:cNvPr id="3" name="PointBox_0"/>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Assign reads to taxa rapidly</a:t>
            </a:r>
          </a:p>
        </p:txBody>
      </p:sp>
      <p:sp>
        <p:nvSpPr>
          <p:cNvPr id="4" name="PointBox_1"/>
          <p:cNvSpPr/>
          <p:nvPr/>
        </p:nvSpPr>
        <p:spPr>
          <a:xfrm>
            <a:off x="1371600" y="219456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Kraken2: k-mer exact matching</a:t>
            </a:r>
          </a:p>
        </p:txBody>
      </p:sp>
      <p:sp>
        <p:nvSpPr>
          <p:cNvPr id="5" name="PointBox_2"/>
          <p:cNvSpPr/>
          <p:nvPr/>
        </p:nvSpPr>
        <p:spPr>
          <a:xfrm>
            <a:off x="1371600" y="30175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MetaPhlAn: marker-gene based abundance profiling</a:t>
            </a:r>
          </a:p>
        </p:txBody>
      </p:sp>
      <p:sp>
        <p:nvSpPr>
          <p:cNvPr id="6" name="PointBox_3"/>
          <p:cNvSpPr/>
          <p:nvPr/>
        </p:nvSpPr>
        <p:spPr>
          <a:xfrm>
            <a:off x="1371600" y="4206240"/>
            <a:ext cx="7315200" cy="637903"/>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Centrifuge: optimized for large datasets</a:t>
            </a:r>
          </a:p>
        </p:txBody>
      </p:sp>
      <p:sp>
        <p:nvSpPr>
          <p:cNvPr id="7" name="Dowolny kształt 6">
            <a:extLst>
              <a:ext uri="{FF2B5EF4-FFF2-40B4-BE49-F238E27FC236}">
                <a16:creationId xmlns:a16="http://schemas.microsoft.com/office/drawing/2014/main" id="{F16F293F-ECB6-8157-EEB1-AE2CE076323B}"/>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F8A3F3B7-F147-176C-F60F-02BE1C91B000}"/>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D461360C-1358-6773-F322-01C21520C48E}"/>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BA952260-A760-C5CC-5273-F3256CBF1B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4FA3AF83-3118-BF8C-7AF8-D98475C3FF9B}"/>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30C97A43-0025-E43D-036E-B40218360482}"/>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CBDCCB21-8989-9E7B-1399-776D70D63D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1ECB660C-9678-845D-C0B0-5754B24EEF5B}"/>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317D331D-34C6-C379-9C9D-FD65D56734A9}"/>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FB44244A-1F9B-6DBC-C4B8-9F19973B05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F9981E75-4A90-1D73-C775-356FC2538384}"/>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43A9AE21-4AD3-F51F-34F0-BDDF589C7D21}"/>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D14F6CBC-C565-F579-90BC-2BC68D89CA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46427AA3-FB72-E7FA-0465-563DA350DD3D}"/>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35C8AC05-70DE-0BC5-888A-C9D813252E40}"/>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D40E464A-77EE-E0EC-43B6-294F6D6D12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089B2FAA-2A94-33FF-0AD4-F6150C26C043}"/>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62500FE3-6873-B23E-ACBC-9BAA679BD87E}"/>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C96810AD-0779-9550-DA7D-E2530146EF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2667015" y="182880"/>
            <a:ext cx="4724370" cy="769441"/>
          </a:xfrm>
          <a:prstGeom prst="rect">
            <a:avLst/>
          </a:prstGeom>
          <a:noFill/>
        </p:spPr>
        <p:txBody>
          <a:bodyPr wrap="none">
            <a:spAutoFit/>
          </a:bodyPr>
          <a:lstStyle/>
          <a:p>
            <a:pPr algn="ctr">
              <a:defRPr>
                <a:latin typeface="Cambria"/>
              </a:defRPr>
            </a:pPr>
            <a:r>
              <a:rPr sz="4400" dirty="0">
                <a:solidFill>
                  <a:srgbClr val="FFFFFF"/>
                </a:solidFill>
              </a:rPr>
              <a:t>F</a:t>
            </a:r>
            <a:r>
              <a:rPr sz="3200" dirty="0">
                <a:solidFill>
                  <a:srgbClr val="FFFFFF"/>
                </a:solidFill>
              </a:rPr>
              <a:t>UNCTIONAL PROFILING</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HUMAnN3: maps reads to pathways and gene families</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UniRef clusters proteins for efficient annotation</a:t>
            </a:r>
          </a:p>
        </p:txBody>
      </p:sp>
      <p:sp>
        <p:nvSpPr>
          <p:cNvPr id="5" name="PointBox_2"/>
          <p:cNvSpPr/>
          <p:nvPr/>
        </p:nvSpPr>
        <p:spPr>
          <a:xfrm>
            <a:off x="1371600" y="37490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Allows identification of microbial metabolic potential</a:t>
            </a:r>
          </a:p>
        </p:txBody>
      </p:sp>
      <p:sp>
        <p:nvSpPr>
          <p:cNvPr id="7" name="Dowolny kształt 6">
            <a:extLst>
              <a:ext uri="{FF2B5EF4-FFF2-40B4-BE49-F238E27FC236}">
                <a16:creationId xmlns:a16="http://schemas.microsoft.com/office/drawing/2014/main" id="{74C49400-4226-3F09-09FB-916D3921408A}"/>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72B0D3E9-19F5-E03B-11F6-461356F3058F}"/>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EBB09C85-9E5A-E0AA-E833-1E817CAE8955}"/>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AF79BFB2-3272-CF02-EC43-8ECA3C013F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D4FAB0B1-9AD2-9C89-B1B8-6678382B8C16}"/>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F21025A9-056C-CEE0-01B5-2BA958135A5B}"/>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1677E77A-63A8-1EE3-16E5-25F7DCDFC0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797F9D99-8010-653D-B05F-47ACC36C9A7F}"/>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542F97AA-3377-2DAA-7377-C18F6D285C6A}"/>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FA14C784-AE89-7BC9-DE4F-FC9FF95BDC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8D28805E-1FA0-35EB-6297-6F6345EE1D3B}"/>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51191EC8-061E-059C-1DA7-77D8E30EB9FF}"/>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7A8222FD-3CBC-BB46-092A-D0ED2FA10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B76411C4-06E3-B16D-5DC5-FC2821522C8A}"/>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E38FE4F7-9484-C380-A5B1-30E473D3156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697A75BB-C95D-C75F-FD26-4D027271DD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CB13ABC8-9D83-B796-FEC5-D0F1AEB3DD6C}"/>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B57FB85B-C7D2-35DD-F1F9-1EA9F04BAA10}"/>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BF160473-4F1F-771F-1337-CE3A16D03C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1635771" y="182880"/>
            <a:ext cx="6786858" cy="769441"/>
          </a:xfrm>
          <a:prstGeom prst="rect">
            <a:avLst/>
          </a:prstGeom>
          <a:noFill/>
        </p:spPr>
        <p:txBody>
          <a:bodyPr wrap="none">
            <a:spAutoFit/>
          </a:bodyPr>
          <a:lstStyle/>
          <a:p>
            <a:pPr algn="ctr">
              <a:defRPr>
                <a:latin typeface="Cambria"/>
              </a:defRPr>
            </a:pPr>
            <a:r>
              <a:rPr sz="4400" dirty="0">
                <a:solidFill>
                  <a:srgbClr val="FFFFFF"/>
                </a:solidFill>
              </a:rPr>
              <a:t>M</a:t>
            </a:r>
            <a:r>
              <a:rPr sz="3200" dirty="0">
                <a:solidFill>
                  <a:srgbClr val="FFFFFF"/>
                </a:solidFill>
              </a:rPr>
              <a:t>ICROBIOME–HOST INTERACTIONS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Microbial metabolites influence host signaling</a:t>
            </a:r>
          </a:p>
        </p:txBody>
      </p:sp>
      <p:sp>
        <p:nvSpPr>
          <p:cNvPr id="4" name="PointBox_1"/>
          <p:cNvSpPr/>
          <p:nvPr/>
        </p:nvSpPr>
        <p:spPr>
          <a:xfrm>
            <a:off x="1371600" y="2560320"/>
            <a:ext cx="7315200" cy="61830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Impacts immune system and inflammation</a:t>
            </a:r>
          </a:p>
        </p:txBody>
      </p:sp>
      <p:sp>
        <p:nvSpPr>
          <p:cNvPr id="5" name="PointBox_2"/>
          <p:cNvSpPr/>
          <p:nvPr/>
        </p:nvSpPr>
        <p:spPr>
          <a:xfrm>
            <a:off x="1371600" y="327006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Modulates nutrient absorption and metabolism</a:t>
            </a:r>
          </a:p>
        </p:txBody>
      </p:sp>
      <p:sp>
        <p:nvSpPr>
          <p:cNvPr id="7" name="Dowolny kształt 6">
            <a:extLst>
              <a:ext uri="{FF2B5EF4-FFF2-40B4-BE49-F238E27FC236}">
                <a16:creationId xmlns:a16="http://schemas.microsoft.com/office/drawing/2014/main" id="{C77E494F-F708-E162-5EA3-078B118086E9}"/>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C2E9A9FD-56A2-5381-F4C4-B552FC4E5B3A}"/>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DF1B2E6D-7A54-B816-6937-D6F816E3D40D}"/>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6430F5C6-C84B-AA1A-1B3E-55A8B222AC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5B4245CE-5D89-A10B-B7B3-DCCED8AA7840}"/>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3231A6A3-909C-BDF4-A0AA-CAECB55D20B5}"/>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201A3AB5-5C01-107E-6B21-481E8D0ABA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34B5A825-D9E2-3B14-7050-86225C63388A}"/>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AD610F51-9743-17BF-4EC2-AB7C85F23DA8}"/>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D0B203EA-3073-632B-FF44-90FBAB3C68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788F1BF4-050B-FBA8-0060-7683C520FD64}"/>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9BA63530-C31F-043F-3DBF-5ADBA6D26C07}"/>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812FF34D-AA70-8448-1296-69B839065C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9D5FB2F5-4A6B-9B06-3108-877A2E81FB89}"/>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7787BC64-6B5B-2DD7-8AA0-295C1DF316B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D2199BB2-6DF1-BF2E-0AD4-50A1399B8E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CCE32CFF-AA6C-0766-25D8-C350A46BEE1B}"/>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282E4AE6-6DDD-7C0E-9912-43B0ED52DBCB}"/>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2D42B74A-AAD8-0432-19FA-A8339F224A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a:extLst>
            <a:ext uri="{FF2B5EF4-FFF2-40B4-BE49-F238E27FC236}">
              <a16:creationId xmlns:a16="http://schemas.microsoft.com/office/drawing/2014/main" id="{AB3734B3-91A6-F370-674B-69A54676A1F4}"/>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A7B37C10-4D98-2EE6-A973-DE6624522410}"/>
              </a:ext>
            </a:extLst>
          </p:cNvPr>
          <p:cNvSpPr txBox="1"/>
          <p:nvPr/>
        </p:nvSpPr>
        <p:spPr>
          <a:xfrm>
            <a:off x="3550269" y="182880"/>
            <a:ext cx="2957861" cy="769441"/>
          </a:xfrm>
          <a:prstGeom prst="rect">
            <a:avLst/>
          </a:prstGeom>
          <a:noFill/>
        </p:spPr>
        <p:txBody>
          <a:bodyPr wrap="none">
            <a:spAutoFit/>
          </a:bodyPr>
          <a:lstStyle/>
          <a:p>
            <a:pPr algn="ctr">
              <a:defRPr>
                <a:latin typeface="Cambria"/>
              </a:defRPr>
            </a:pPr>
            <a:r>
              <a:rPr sz="4400" dirty="0">
                <a:solidFill>
                  <a:srgbClr val="FFFFFF"/>
                </a:solidFill>
              </a:rPr>
              <a:t>S</a:t>
            </a:r>
            <a:r>
              <a:rPr sz="3200" dirty="0">
                <a:solidFill>
                  <a:srgbClr val="FFFFFF"/>
                </a:solidFill>
              </a:rPr>
              <a:t>UPERCOILING</a:t>
            </a:r>
          </a:p>
        </p:txBody>
      </p:sp>
      <p:sp>
        <p:nvSpPr>
          <p:cNvPr id="6" name="PointBox_3">
            <a:extLst>
              <a:ext uri="{FF2B5EF4-FFF2-40B4-BE49-F238E27FC236}">
                <a16:creationId xmlns:a16="http://schemas.microsoft.com/office/drawing/2014/main" id="{913E403E-3680-0DBE-935E-FCFF79734CD9}"/>
              </a:ext>
            </a:extLst>
          </p:cNvPr>
          <p:cNvSpPr/>
          <p:nvPr/>
        </p:nvSpPr>
        <p:spPr>
          <a:xfrm>
            <a:off x="1371599" y="1867979"/>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❓Could supercoiling act as a regulatory signal?</a:t>
            </a:r>
          </a:p>
        </p:txBody>
      </p:sp>
      <p:sp>
        <p:nvSpPr>
          <p:cNvPr id="7" name="Dowolny kształt 6">
            <a:extLst>
              <a:ext uri="{FF2B5EF4-FFF2-40B4-BE49-F238E27FC236}">
                <a16:creationId xmlns:a16="http://schemas.microsoft.com/office/drawing/2014/main" id="{17338E12-039D-B5F0-25B2-871E372941AB}"/>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9C3544E9-FC72-7FE8-65BD-CCA69AB23F7D}"/>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A1A09618-5D50-7C90-AC39-036D301A1E57}"/>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E43F066E-CECE-C5A2-A1EC-5D42252DC7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9F4EA164-60FE-C885-1F58-83E69ADBE818}"/>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8194FCCF-2EA3-41A5-D1E5-CDE7484C9213}"/>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F37E4C2D-8593-F662-4128-FFB97C6EF4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E2DDD979-A247-55AC-90E8-3FE725378C2E}"/>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31C6B7EA-6534-2595-D591-98F7149343E1}"/>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26E95740-55BF-5689-36D2-0BD6676DDD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D10648EE-D36A-C5EF-0CA1-6161AF41F5F2}"/>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3F5473D1-827D-5403-9B52-12F261D42BFD}"/>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14712FAE-9B80-28A0-6808-CF153C9F10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5293275A-45FB-4E6A-824A-C515B106DC4D}"/>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8D96412D-4A43-36C7-16E1-4DCC07BFDB2C}"/>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59A3A831-FF8B-296B-A5EE-C37F0B03A4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C687011B-9CC3-4C62-3A38-2625857CC93F}"/>
              </a:ext>
            </a:extLst>
          </p:cNvPr>
          <p:cNvGrpSpPr/>
          <p:nvPr/>
        </p:nvGrpSpPr>
        <p:grpSpPr>
          <a:xfrm>
            <a:off x="596620" y="114605"/>
            <a:ext cx="612000" cy="612000"/>
            <a:chOff x="596620" y="114605"/>
            <a:chExt cx="612000" cy="612000"/>
          </a:xfrm>
        </p:grpSpPr>
        <p:sp>
          <p:nvSpPr>
            <p:cNvPr id="24" name="Owal 23">
              <a:extLst>
                <a:ext uri="{FF2B5EF4-FFF2-40B4-BE49-F238E27FC236}">
                  <a16:creationId xmlns:a16="http://schemas.microsoft.com/office/drawing/2014/main" id="{4FBFB278-D2C0-D5CD-4381-253C66047FD6}"/>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Węzeł z wypełnieniem pełnym">
              <a:extLst>
                <a:ext uri="{FF2B5EF4-FFF2-40B4-BE49-F238E27FC236}">
                  <a16:creationId xmlns:a16="http://schemas.microsoft.com/office/drawing/2014/main" id="{8666A03A-5243-1B36-BAE1-02D9DD6B559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spTree>
    <p:extLst>
      <p:ext uri="{BB962C8B-B14F-4D97-AF65-F5344CB8AC3E}">
        <p14:creationId xmlns:p14="http://schemas.microsoft.com/office/powerpoint/2010/main" val="38598740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2557914" y="182880"/>
            <a:ext cx="4942571" cy="769441"/>
          </a:xfrm>
          <a:prstGeom prst="rect">
            <a:avLst/>
          </a:prstGeom>
          <a:noFill/>
        </p:spPr>
        <p:txBody>
          <a:bodyPr wrap="none">
            <a:spAutoFit/>
          </a:bodyPr>
          <a:lstStyle/>
          <a:p>
            <a:pPr algn="ctr">
              <a:defRPr>
                <a:latin typeface="Cambria"/>
              </a:defRPr>
            </a:pPr>
            <a:r>
              <a:rPr sz="4400" dirty="0">
                <a:solidFill>
                  <a:srgbClr val="FFFFFF"/>
                </a:solidFill>
              </a:rPr>
              <a:t>M</a:t>
            </a:r>
            <a:r>
              <a:rPr sz="3200" dirty="0">
                <a:solidFill>
                  <a:srgbClr val="FFFFFF"/>
                </a:solidFill>
              </a:rPr>
              <a:t>ICROBIOME NETWORKS</a:t>
            </a:r>
          </a:p>
        </p:txBody>
      </p:sp>
      <p:sp>
        <p:nvSpPr>
          <p:cNvPr id="7" name="Dowolny kształt 6">
            <a:extLst>
              <a:ext uri="{FF2B5EF4-FFF2-40B4-BE49-F238E27FC236}">
                <a16:creationId xmlns:a16="http://schemas.microsoft.com/office/drawing/2014/main" id="{B8AB7F4D-6BF1-BDAD-03FF-B40645B5ECA7}"/>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72A8FFB6-D6F8-C19A-AC07-A86E4E1898A3}"/>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340C02D6-34EA-158C-B07F-7E675B4D7228}"/>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6FA5D796-80D8-F8F5-AA91-6C9D1661C2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226DEB4A-05CC-5D6A-6AD1-E4281992E551}"/>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70292677-322B-38BB-BCD2-A5944BD8A915}"/>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B0644E6A-43ED-798D-E7C1-5288F340C1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3190D92E-8ABD-8D6B-5849-C600EBF98320}"/>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E0A5714D-0707-C6FF-D56C-64B69F209728}"/>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5A75C503-0C82-2539-449B-2EFF36DAF2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7AB5B5AA-37E3-49B2-C32E-FBCF8C4A49B0}"/>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9D1443B1-8EA8-7FAD-6DF6-936843BC7427}"/>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31BE3009-E947-B5CC-64FD-74733750EB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D770D347-8CE3-C086-336A-31AE98EE750C}"/>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CA4619B5-0D54-C20F-B317-8419AB5E1B1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E521DBDD-F77F-13B1-7D94-0F596BB616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DB6DF4E3-3D3A-EC78-F225-845118479FC1}"/>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AB87BE45-1910-5012-142B-0C5770F690E4}"/>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962CD478-D7DD-F445-CC25-2C57D1F8A2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pic>
        <p:nvPicPr>
          <p:cNvPr id="31746" name="Picture 2" descr="The core microbiome network of HMA host A. oroides. Nodes represent ...">
            <a:extLst>
              <a:ext uri="{FF2B5EF4-FFF2-40B4-BE49-F238E27FC236}">
                <a16:creationId xmlns:a16="http://schemas.microsoft.com/office/drawing/2014/main" id="{13048D3C-4BE8-192C-99FC-6ACDE3F702D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8106" y="1004269"/>
            <a:ext cx="5862186" cy="39169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a:extLst>
            <a:ext uri="{FF2B5EF4-FFF2-40B4-BE49-F238E27FC236}">
              <a16:creationId xmlns:a16="http://schemas.microsoft.com/office/drawing/2014/main" id="{E0CF5EDA-8640-716E-8A7A-68E7FEB85AA1}"/>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DF8BA5F6-9045-444F-EDF7-5FF51B6A0610}"/>
              </a:ext>
            </a:extLst>
          </p:cNvPr>
          <p:cNvSpPr txBox="1"/>
          <p:nvPr/>
        </p:nvSpPr>
        <p:spPr>
          <a:xfrm>
            <a:off x="2557914" y="182880"/>
            <a:ext cx="4942571" cy="769441"/>
          </a:xfrm>
          <a:prstGeom prst="rect">
            <a:avLst/>
          </a:prstGeom>
          <a:noFill/>
        </p:spPr>
        <p:txBody>
          <a:bodyPr wrap="none">
            <a:spAutoFit/>
          </a:bodyPr>
          <a:lstStyle/>
          <a:p>
            <a:pPr algn="ctr">
              <a:defRPr>
                <a:latin typeface="Cambria"/>
              </a:defRPr>
            </a:pPr>
            <a:r>
              <a:rPr sz="4400" dirty="0">
                <a:solidFill>
                  <a:srgbClr val="FFFFFF"/>
                </a:solidFill>
              </a:rPr>
              <a:t>M</a:t>
            </a:r>
            <a:r>
              <a:rPr sz="3200" dirty="0">
                <a:solidFill>
                  <a:srgbClr val="FFFFFF"/>
                </a:solidFill>
              </a:rPr>
              <a:t>ICROBIOME NETWORKS</a:t>
            </a:r>
          </a:p>
        </p:txBody>
      </p:sp>
      <p:sp>
        <p:nvSpPr>
          <p:cNvPr id="3" name="PointBox_0">
            <a:extLst>
              <a:ext uri="{FF2B5EF4-FFF2-40B4-BE49-F238E27FC236}">
                <a16:creationId xmlns:a16="http://schemas.microsoft.com/office/drawing/2014/main" id="{32749AC2-4B41-6835-71E0-BDF03A6308CD}"/>
              </a:ext>
            </a:extLst>
          </p:cNvPr>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Models microbial interactions as networks</a:t>
            </a:r>
          </a:p>
        </p:txBody>
      </p:sp>
      <p:sp>
        <p:nvSpPr>
          <p:cNvPr id="4" name="PointBox_1">
            <a:extLst>
              <a:ext uri="{FF2B5EF4-FFF2-40B4-BE49-F238E27FC236}">
                <a16:creationId xmlns:a16="http://schemas.microsoft.com/office/drawing/2014/main" id="{4CFC8A3B-E0EC-E55E-2DF8-316E81A7CA68}"/>
              </a:ext>
            </a:extLst>
          </p:cNvPr>
          <p:cNvSpPr/>
          <p:nvPr/>
        </p:nvSpPr>
        <p:spPr>
          <a:xfrm>
            <a:off x="1371600" y="219456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Identify keystone species and modules</a:t>
            </a:r>
          </a:p>
        </p:txBody>
      </p:sp>
      <p:sp>
        <p:nvSpPr>
          <p:cNvPr id="5" name="PointBox_2">
            <a:extLst>
              <a:ext uri="{FF2B5EF4-FFF2-40B4-BE49-F238E27FC236}">
                <a16:creationId xmlns:a16="http://schemas.microsoft.com/office/drawing/2014/main" id="{2CC640F1-71B2-7C98-8FA0-411D975715D8}"/>
              </a:ext>
            </a:extLst>
          </p:cNvPr>
          <p:cNvSpPr/>
          <p:nvPr/>
        </p:nvSpPr>
        <p:spPr>
          <a:xfrm>
            <a:off x="1371600" y="3017520"/>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Detect positive and negative associations</a:t>
            </a:r>
          </a:p>
        </p:txBody>
      </p:sp>
      <p:sp>
        <p:nvSpPr>
          <p:cNvPr id="6" name="PointBox_3">
            <a:extLst>
              <a:ext uri="{FF2B5EF4-FFF2-40B4-BE49-F238E27FC236}">
                <a16:creationId xmlns:a16="http://schemas.microsoft.com/office/drawing/2014/main" id="{98F2FC30-4CF5-8DAD-C43D-13C909D758BC}"/>
              </a:ext>
            </a:extLst>
          </p:cNvPr>
          <p:cNvSpPr/>
          <p:nvPr/>
        </p:nvSpPr>
        <p:spPr>
          <a:xfrm>
            <a:off x="1371600" y="3758148"/>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Useful for functional ecology and synthetic community design</a:t>
            </a:r>
          </a:p>
        </p:txBody>
      </p:sp>
      <p:sp>
        <p:nvSpPr>
          <p:cNvPr id="7" name="Dowolny kształt 6">
            <a:extLst>
              <a:ext uri="{FF2B5EF4-FFF2-40B4-BE49-F238E27FC236}">
                <a16:creationId xmlns:a16="http://schemas.microsoft.com/office/drawing/2014/main" id="{C47B1E45-88E3-0529-5771-1799B725DBB3}"/>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5954F1DB-7C76-D200-130F-C13EB709D94C}"/>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BC27AA16-F310-92B0-57D1-33031ACEE7CA}"/>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1D21880A-3448-9610-61A8-D9E51183FF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7DEE2E1D-896E-72E2-0E82-4076F5973B27}"/>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A33D53BD-90CC-E63B-7A8F-4101297E1F64}"/>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E559713F-2D1D-E284-C118-237FA07E2E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6222B433-F2DB-92A0-D293-7E8F2D48A874}"/>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CDFE58BB-E700-9A3D-9386-195A8F840AA8}"/>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D385D9B8-449B-CC59-245B-AAEF1B7AF9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318F89D5-1116-8AEF-FD6A-491165938E03}"/>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B8FECCDF-31AF-CD21-AB51-7EB6ADA3360B}"/>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C610CA3A-E493-C89A-70B7-EA6DFBF9A8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DAC2C9EA-3EC6-2D8E-580F-96AC8BD98724}"/>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95AB8888-57D7-59A7-7737-16CD3B3F0948}"/>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85D03481-9B0C-C0D3-B4AD-9E1BA1D4F4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FFA7BA71-761C-6B60-C4E2-773646F6C8BB}"/>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A4902C9D-A868-9718-554E-A85B544437EC}"/>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136FD940-8892-6995-12B5-D71F7B2D55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extLst>
      <p:ext uri="{BB962C8B-B14F-4D97-AF65-F5344CB8AC3E}">
        <p14:creationId xmlns:p14="http://schemas.microsoft.com/office/powerpoint/2010/main" val="33208558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2049474" y="182880"/>
            <a:ext cx="5959452" cy="769441"/>
          </a:xfrm>
          <a:prstGeom prst="rect">
            <a:avLst/>
          </a:prstGeom>
          <a:noFill/>
        </p:spPr>
        <p:txBody>
          <a:bodyPr wrap="none">
            <a:spAutoFit/>
          </a:bodyPr>
          <a:lstStyle/>
          <a:p>
            <a:pPr algn="ctr">
              <a:defRPr>
                <a:latin typeface="Cambria"/>
              </a:defRPr>
            </a:pPr>
            <a:r>
              <a:rPr sz="4400" dirty="0">
                <a:solidFill>
                  <a:srgbClr val="FFFFFF"/>
                </a:solidFill>
              </a:rPr>
              <a:t>B</a:t>
            </a:r>
            <a:r>
              <a:rPr sz="3200" dirty="0">
                <a:solidFill>
                  <a:srgbClr val="FFFFFF"/>
                </a:solidFill>
              </a:rPr>
              <a:t>IOINFORMATICS CHALLENGES</a:t>
            </a:r>
          </a:p>
        </p:txBody>
      </p:sp>
      <p:sp>
        <p:nvSpPr>
          <p:cNvPr id="3" name="PointBox_0"/>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Contaminants can bias results</a:t>
            </a:r>
          </a:p>
        </p:txBody>
      </p:sp>
      <p:sp>
        <p:nvSpPr>
          <p:cNvPr id="4" name="PointBox_1"/>
          <p:cNvSpPr/>
          <p:nvPr/>
        </p:nvSpPr>
        <p:spPr>
          <a:xfrm>
            <a:off x="1371600" y="219456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Compositional data requires special statistical handling</a:t>
            </a:r>
          </a:p>
        </p:txBody>
      </p:sp>
      <p:sp>
        <p:nvSpPr>
          <p:cNvPr id="5" name="PointBox_2"/>
          <p:cNvSpPr/>
          <p:nvPr/>
        </p:nvSpPr>
        <p:spPr>
          <a:xfrm>
            <a:off x="1371600" y="338328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High-dimensional datasets need efficient algorithms</a:t>
            </a:r>
          </a:p>
        </p:txBody>
      </p:sp>
      <p:sp>
        <p:nvSpPr>
          <p:cNvPr id="7" name="Dowolny kształt 6">
            <a:extLst>
              <a:ext uri="{FF2B5EF4-FFF2-40B4-BE49-F238E27FC236}">
                <a16:creationId xmlns:a16="http://schemas.microsoft.com/office/drawing/2014/main" id="{8FF12BC4-69CE-866B-E7C3-C33D878EAE80}"/>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1EFDB373-6870-6F23-891E-89DE853B2C5D}"/>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20AB3179-DE51-6E23-406F-C34272F55C12}"/>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A56FFADA-C7F8-CA38-C284-D8D4CE49A5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E8237D03-D153-2055-51C6-C9B0156AF2B4}"/>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04420C10-A567-FA04-FD0D-792582236827}"/>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25FC654F-A94A-1653-B69A-9434CBB411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5871DA3A-C449-0734-84FE-2EB4D189E779}"/>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E894FC1D-6FC1-FE64-4D42-1A8D4F446866}"/>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D9D09C93-E4C0-560A-A308-F3DDFBF636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19DA0170-992C-AB1D-1293-36F5C69B7CEF}"/>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2B20BBE3-1044-E488-9AED-374631ACC55D}"/>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70CF5A73-7DB1-7886-A862-FC01143845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94F846FD-62C3-8869-0D7A-0C589E87AB78}"/>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C66EBADD-DA4D-C705-0C62-97586EBB7D0A}"/>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B1541A02-796D-C6E6-F742-CA712E31E9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34AFFF3F-E3BE-593B-A9DE-869A24AA6F33}"/>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3773F5A7-CA5B-6D21-604D-0237F8D2344D}"/>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F32887B8-7002-8DBF-8416-15B86A18A7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1378200" y="182880"/>
            <a:ext cx="7301999" cy="769441"/>
          </a:xfrm>
          <a:prstGeom prst="rect">
            <a:avLst/>
          </a:prstGeom>
          <a:noFill/>
        </p:spPr>
        <p:txBody>
          <a:bodyPr wrap="none">
            <a:spAutoFit/>
          </a:bodyPr>
          <a:lstStyle/>
          <a:p>
            <a:pPr algn="ctr">
              <a:defRPr>
                <a:latin typeface="Cambria"/>
              </a:defRPr>
            </a:pPr>
            <a:r>
              <a:rPr sz="4400" dirty="0">
                <a:solidFill>
                  <a:srgbClr val="FFFFFF"/>
                </a:solidFill>
              </a:rPr>
              <a:t>L</a:t>
            </a:r>
            <a:r>
              <a:rPr sz="3200" dirty="0">
                <a:solidFill>
                  <a:srgbClr val="FFFFFF"/>
                </a:solidFill>
              </a:rPr>
              <a:t>ARGE-SCALE METAGENOME ANALYSIS</a:t>
            </a:r>
          </a:p>
        </p:txBody>
      </p:sp>
      <p:sp>
        <p:nvSpPr>
          <p:cNvPr id="3" name="PointBox_0"/>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Terabytes of sequence data per study</a:t>
            </a:r>
          </a:p>
        </p:txBody>
      </p:sp>
      <p:sp>
        <p:nvSpPr>
          <p:cNvPr id="4" name="PointBox_1"/>
          <p:cNvSpPr/>
          <p:nvPr/>
        </p:nvSpPr>
        <p:spPr>
          <a:xfrm>
            <a:off x="1371600" y="219456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Requires HPC and optimized pipelines</a:t>
            </a:r>
          </a:p>
        </p:txBody>
      </p:sp>
      <p:sp>
        <p:nvSpPr>
          <p:cNvPr id="5" name="PointBox_2"/>
          <p:cNvSpPr/>
          <p:nvPr/>
        </p:nvSpPr>
        <p:spPr>
          <a:xfrm>
            <a:off x="1371600" y="30175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Parallelized tools: MEGAHIT, Kraken2, HUMAnN3</a:t>
            </a:r>
          </a:p>
        </p:txBody>
      </p:sp>
      <p:sp>
        <p:nvSpPr>
          <p:cNvPr id="6" name="PointBox_3"/>
          <p:cNvSpPr/>
          <p:nvPr/>
        </p:nvSpPr>
        <p:spPr>
          <a:xfrm>
            <a:off x="1371600" y="4206240"/>
            <a:ext cx="7315200" cy="64878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a:t>
            </a:r>
            <a:r>
              <a:rPr lang="pl-PL" dirty="0" err="1"/>
              <a:t>Speed</a:t>
            </a:r>
            <a:r>
              <a:rPr dirty="0"/>
              <a:t>, memory, and accuracy</a:t>
            </a:r>
            <a:r>
              <a:rPr lang="pl-PL" dirty="0"/>
              <a:t> trade-off</a:t>
            </a:r>
            <a:endParaRPr dirty="0"/>
          </a:p>
        </p:txBody>
      </p:sp>
      <p:sp>
        <p:nvSpPr>
          <p:cNvPr id="7" name="Dowolny kształt 6">
            <a:extLst>
              <a:ext uri="{FF2B5EF4-FFF2-40B4-BE49-F238E27FC236}">
                <a16:creationId xmlns:a16="http://schemas.microsoft.com/office/drawing/2014/main" id="{5C2F1C60-FFEB-EC8C-9A36-F248FC4B6F90}"/>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0B62033A-A9AD-4B78-0316-F03715C39DF7}"/>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8FE1B2F1-DCDF-1D2F-C979-288CC147D545}"/>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35EA7843-1F56-C2C7-C38C-2A8D0FEB26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36B7EA89-F081-0ECA-A035-601121AFECA1}"/>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1D0B8B23-C925-521B-BF16-E68F6113E736}"/>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751F3F0E-ECEF-06B6-597C-A04DE9F722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F005E343-618B-8F0C-DCA8-19048DC48FD7}"/>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19659409-8667-3E90-6F88-E6F52245712A}"/>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C867EF3B-1ABD-A85D-F9C1-EE47A9A1AE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CDF39EAB-2115-48AB-E4F8-19DCFA14A391}"/>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6F1D1EA8-69C0-C718-D8A3-3B2BDD46C5B8}"/>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85FEC45E-F40D-485C-A66E-728D34D1C7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DA783792-CC0F-DD4C-1BAF-76DCFA540576}"/>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A0E53F43-EDE2-EA97-9C64-6F572F9D8219}"/>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06F0A5A9-1D22-38FC-5F2B-F82F3080D6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5ACBF968-727E-5D69-45F5-4CBC6E471BE0}"/>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6611D78B-6A37-9D46-CF1C-B5922E077131}"/>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E342D6F1-43C7-E771-9BD4-C30DF81423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1621760" y="182880"/>
            <a:ext cx="6814879" cy="769441"/>
          </a:xfrm>
          <a:prstGeom prst="rect">
            <a:avLst/>
          </a:prstGeom>
          <a:noFill/>
        </p:spPr>
        <p:txBody>
          <a:bodyPr wrap="none">
            <a:spAutoFit/>
          </a:bodyPr>
          <a:lstStyle/>
          <a:p>
            <a:pPr algn="ctr">
              <a:defRPr>
                <a:latin typeface="Cambria"/>
              </a:defRPr>
            </a:pPr>
            <a:r>
              <a:rPr sz="4400" dirty="0">
                <a:solidFill>
                  <a:srgbClr val="FFFFFF"/>
                </a:solidFill>
              </a:rPr>
              <a:t>D</a:t>
            </a:r>
            <a:r>
              <a:rPr sz="3200" dirty="0">
                <a:solidFill>
                  <a:srgbClr val="FFFFFF"/>
                </a:solidFill>
              </a:rPr>
              <a:t>EEP LEARNING FOR MICROBIOMES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CNNs capture patterns in microbiome composition</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Autoencoders learn latent features for clustering</a:t>
            </a:r>
          </a:p>
        </p:txBody>
      </p:sp>
      <p:sp>
        <p:nvSpPr>
          <p:cNvPr id="5" name="PointBox_2"/>
          <p:cNvSpPr/>
          <p:nvPr/>
        </p:nvSpPr>
        <p:spPr>
          <a:xfrm>
            <a:off x="1371600" y="37490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Predict host traits, disease status, or treatment response</a:t>
            </a:r>
          </a:p>
        </p:txBody>
      </p:sp>
      <p:sp>
        <p:nvSpPr>
          <p:cNvPr id="7" name="Dowolny kształt 6">
            <a:extLst>
              <a:ext uri="{FF2B5EF4-FFF2-40B4-BE49-F238E27FC236}">
                <a16:creationId xmlns:a16="http://schemas.microsoft.com/office/drawing/2014/main" id="{7E93B085-CF39-39CF-A2E8-569C9A417DAB}"/>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6654EB64-2D14-9A9A-143B-8EB58A766C40}"/>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051CBE0C-6FFA-484E-822C-7CB3429E9862}"/>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7CB1E76D-F959-A015-A893-816B55678B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97B9CDFB-0C33-5D03-DEE9-A4B2693B266C}"/>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0DD15B2D-0734-B5DF-26B1-3F68435E5BEE}"/>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3D27A0A4-8650-6E3B-53E6-95F01E913E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C970C0E0-EEFF-64BF-C565-315E7907961D}"/>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9CBEE33B-8A68-19AD-B73D-772513F9F861}"/>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F7FBB383-52D7-B239-6005-92EB22B892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CE419404-9FDB-451F-D2B9-FD8DAA07EAC7}"/>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5228E9F6-DD27-B4AB-C090-B86825969F89}"/>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99FEC280-649D-0B0B-29D1-B4ED455A5E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766699BF-80AD-C170-D994-D709438D954A}"/>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A1C52B13-6ABE-C774-D5E3-875E4A149F9E}"/>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D2EA5812-64A7-E555-EDD3-33896306B3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E06155BB-BC4E-A6F8-D491-29C0BCFC1627}"/>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9A3667F2-5814-C2FF-0023-6E222F56FEE3}"/>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F18338DA-8F7C-4F22-784D-4DBC15CB29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1890360" y="182880"/>
            <a:ext cx="6277680" cy="769441"/>
          </a:xfrm>
          <a:prstGeom prst="rect">
            <a:avLst/>
          </a:prstGeom>
          <a:noFill/>
        </p:spPr>
        <p:txBody>
          <a:bodyPr wrap="none">
            <a:spAutoFit/>
          </a:bodyPr>
          <a:lstStyle/>
          <a:p>
            <a:pPr algn="ctr">
              <a:defRPr>
                <a:latin typeface="Cambria"/>
              </a:defRPr>
            </a:pPr>
            <a:r>
              <a:rPr sz="4400" dirty="0">
                <a:solidFill>
                  <a:srgbClr val="FFFFFF"/>
                </a:solidFill>
              </a:rPr>
              <a:t>D</a:t>
            </a:r>
            <a:r>
              <a:rPr sz="3200" dirty="0">
                <a:solidFill>
                  <a:srgbClr val="FFFFFF"/>
                </a:solidFill>
              </a:rPr>
              <a:t>ATABASES FOR METAGENOMICS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Repositories of metagenomic sequences and annotations</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Include environmental, human, and host-associated datasets</a:t>
            </a:r>
          </a:p>
        </p:txBody>
      </p:sp>
      <p:sp>
        <p:nvSpPr>
          <p:cNvPr id="5" name="PointBox_2"/>
          <p:cNvSpPr/>
          <p:nvPr/>
        </p:nvSpPr>
        <p:spPr>
          <a:xfrm>
            <a:off x="1371600" y="3749040"/>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Provide metadata and functional annotations</a:t>
            </a:r>
          </a:p>
        </p:txBody>
      </p:sp>
      <p:sp>
        <p:nvSpPr>
          <p:cNvPr id="6" name="PointBox_3"/>
          <p:cNvSpPr/>
          <p:nvPr/>
        </p:nvSpPr>
        <p:spPr>
          <a:xfrm>
            <a:off x="1371600" y="4443982"/>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Facilitate comparative and integrative studies</a:t>
            </a:r>
          </a:p>
        </p:txBody>
      </p:sp>
      <p:sp>
        <p:nvSpPr>
          <p:cNvPr id="7" name="Dowolny kształt 6">
            <a:extLst>
              <a:ext uri="{FF2B5EF4-FFF2-40B4-BE49-F238E27FC236}">
                <a16:creationId xmlns:a16="http://schemas.microsoft.com/office/drawing/2014/main" id="{0AE5E700-9BBB-7196-E38C-F11A4C75CCF9}"/>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3A60C79C-113E-B22F-4FCF-16F534336B59}"/>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35F18AF8-3B09-74BE-94E4-2C7B08DC7C85}"/>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47C8A11F-325B-B175-2439-120386934D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302A27CF-A4A7-707B-3EEC-3305072B0C08}"/>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8879A356-88B0-0CCD-72D3-59E9489C4E98}"/>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0BE022BD-8CB8-2DD9-5249-86489FB38A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EAA05397-AE68-2C43-3037-A185FE7E2776}"/>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705B869A-754B-2655-2ABA-A7BED3BC834A}"/>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44F272E0-1CF5-4218-D010-3F749AC78B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FC8326B5-3CB8-97F4-DCFF-63C4CFA1BCD2}"/>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AF4AB392-8286-FA89-57B7-7D4CDBC57100}"/>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F8C3B3BE-D461-847B-3BAC-5AC37FEF3E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4981BB2A-B87C-995B-A288-11DCFA3791AD}"/>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B1BC7DBC-ECBD-C9FA-0DED-63FD0B75E367}"/>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C41CCFB5-5462-C385-C601-E0FA115FE4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C8D5D5D8-1901-27A0-A2AD-2D14BBC92202}"/>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63C0E44F-CCCA-4B5F-00C1-B9BB339BC852}"/>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055D14D0-50B1-511E-382B-4FC3864ADB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a:extLst>
            <a:ext uri="{FF2B5EF4-FFF2-40B4-BE49-F238E27FC236}">
              <a16:creationId xmlns:a16="http://schemas.microsoft.com/office/drawing/2014/main" id="{7BFFA03A-6898-61A3-735E-C30207C360A5}"/>
            </a:ext>
          </a:extLst>
        </p:cNvPr>
        <p:cNvGrpSpPr/>
        <p:nvPr/>
      </p:nvGrpSpPr>
      <p:grpSpPr>
        <a:xfrm>
          <a:off x="0" y="0"/>
          <a:ext cx="0" cy="0"/>
          <a:chOff x="0" y="0"/>
          <a:chExt cx="0" cy="0"/>
        </a:xfrm>
      </p:grpSpPr>
      <p:sp>
        <p:nvSpPr>
          <p:cNvPr id="27" name="Prostokąt zaokrąglony 26">
            <a:extLst>
              <a:ext uri="{FF2B5EF4-FFF2-40B4-BE49-F238E27FC236}">
                <a16:creationId xmlns:a16="http://schemas.microsoft.com/office/drawing/2014/main" id="{BA75BD04-BBD2-56B8-23B7-FC51AE9AE14B}"/>
              </a:ext>
            </a:extLst>
          </p:cNvPr>
          <p:cNvSpPr/>
          <p:nvPr/>
        </p:nvSpPr>
        <p:spPr>
          <a:xfrm>
            <a:off x="1415143" y="952321"/>
            <a:ext cx="7445828" cy="4060838"/>
          </a:xfrm>
          <a:prstGeom prst="roundRect">
            <a:avLst>
              <a:gd name="adj" fmla="val 5676"/>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sp>
        <p:nvSpPr>
          <p:cNvPr id="2" name="TitleBox">
            <a:extLst>
              <a:ext uri="{FF2B5EF4-FFF2-40B4-BE49-F238E27FC236}">
                <a16:creationId xmlns:a16="http://schemas.microsoft.com/office/drawing/2014/main" id="{EFFCBCC4-4F1D-030C-99AC-752B593C98E2}"/>
              </a:ext>
            </a:extLst>
          </p:cNvPr>
          <p:cNvSpPr txBox="1"/>
          <p:nvPr/>
        </p:nvSpPr>
        <p:spPr>
          <a:xfrm>
            <a:off x="1890360" y="182880"/>
            <a:ext cx="6277680" cy="769441"/>
          </a:xfrm>
          <a:prstGeom prst="rect">
            <a:avLst/>
          </a:prstGeom>
          <a:noFill/>
        </p:spPr>
        <p:txBody>
          <a:bodyPr wrap="none">
            <a:spAutoFit/>
          </a:bodyPr>
          <a:lstStyle/>
          <a:p>
            <a:pPr algn="ctr">
              <a:defRPr>
                <a:latin typeface="Cambria"/>
              </a:defRPr>
            </a:pPr>
            <a:r>
              <a:rPr sz="4400" dirty="0">
                <a:solidFill>
                  <a:srgbClr val="FFFFFF"/>
                </a:solidFill>
              </a:rPr>
              <a:t>D</a:t>
            </a:r>
            <a:r>
              <a:rPr sz="3200" dirty="0">
                <a:solidFill>
                  <a:srgbClr val="FFFFFF"/>
                </a:solidFill>
              </a:rPr>
              <a:t>ATABASES FOR METAGENOMICS</a:t>
            </a:r>
          </a:p>
        </p:txBody>
      </p:sp>
      <p:sp>
        <p:nvSpPr>
          <p:cNvPr id="7" name="Dowolny kształt 6">
            <a:extLst>
              <a:ext uri="{FF2B5EF4-FFF2-40B4-BE49-F238E27FC236}">
                <a16:creationId xmlns:a16="http://schemas.microsoft.com/office/drawing/2014/main" id="{8D4F0136-2831-3EC1-1A11-D38D44AA0B63}"/>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D07C5BA1-D538-0731-6D69-9AEFB0CC219C}"/>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FEFA38E2-C831-36ED-2551-A19155F745D8}"/>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2E694D81-A1FB-B55C-D531-C2A493E168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86FDE62A-0163-937A-8E83-5AADA32D6620}"/>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ABC3372E-5392-EF4A-D98E-55785EDB31CA}"/>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05D33FD4-AFF4-F02E-8E1B-F0464316A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82E78DB2-F4A7-7091-67CC-2CA14BB7C084}"/>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D96436C8-3B87-4E5A-1BB7-F389B5E421E6}"/>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1085110B-4A49-57B8-D103-40C7DA5096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59A5AF27-64F5-451F-8BB2-699B99AD5999}"/>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C9A576DB-B226-2535-F03C-4D0E01E29D5E}"/>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60FAA08F-363F-01F9-8A0A-4A29C82579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7025A75A-5005-D400-37DF-612F03575F3A}"/>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6C6BC168-EED6-D404-0349-60A3E0B987D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8157558B-DB9F-1715-6566-CA5FEFA3D1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A757BA14-2D9C-C15B-05BE-58C3C83EC6F3}"/>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4F63E804-462B-2B02-5135-640C98BF960B}"/>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46B4863A-9973-DCC0-C3CB-ECA31D0F30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graphicFrame>
        <p:nvGraphicFramePr>
          <p:cNvPr id="26" name="Tabela 25">
            <a:extLst>
              <a:ext uri="{FF2B5EF4-FFF2-40B4-BE49-F238E27FC236}">
                <a16:creationId xmlns:a16="http://schemas.microsoft.com/office/drawing/2014/main" id="{77A007AC-E627-17F0-8F78-0F3638726BA0}"/>
              </a:ext>
            </a:extLst>
          </p:cNvPr>
          <p:cNvGraphicFramePr>
            <a:graphicFrameLocks noGrp="1"/>
          </p:cNvGraphicFramePr>
          <p:nvPr>
            <p:extLst>
              <p:ext uri="{D42A27DB-BD31-4B8C-83A1-F6EECF244321}">
                <p14:modId xmlns:p14="http://schemas.microsoft.com/office/powerpoint/2010/main" val="2227262167"/>
              </p:ext>
            </p:extLst>
          </p:nvPr>
        </p:nvGraphicFramePr>
        <p:xfrm>
          <a:off x="1578904" y="975063"/>
          <a:ext cx="7282067" cy="3924479"/>
        </p:xfrm>
        <a:graphic>
          <a:graphicData uri="http://schemas.openxmlformats.org/drawingml/2006/table">
            <a:tbl>
              <a:tblPr/>
              <a:tblGrid>
                <a:gridCol w="1490868">
                  <a:extLst>
                    <a:ext uri="{9D8B030D-6E8A-4147-A177-3AD203B41FA5}">
                      <a16:colId xmlns:a16="http://schemas.microsoft.com/office/drawing/2014/main" val="2678559767"/>
                    </a:ext>
                  </a:extLst>
                </a:gridCol>
                <a:gridCol w="5791199">
                  <a:extLst>
                    <a:ext uri="{9D8B030D-6E8A-4147-A177-3AD203B41FA5}">
                      <a16:colId xmlns:a16="http://schemas.microsoft.com/office/drawing/2014/main" val="4068337750"/>
                    </a:ext>
                  </a:extLst>
                </a:gridCol>
              </a:tblGrid>
              <a:tr h="270207">
                <a:tc>
                  <a:txBody>
                    <a:bodyPr/>
                    <a:lstStyle/>
                    <a:p>
                      <a:pPr>
                        <a:buNone/>
                      </a:pPr>
                      <a:r>
                        <a:rPr lang="pl-PL" sz="2000" b="1" dirty="0"/>
                        <a:t>Database</a:t>
                      </a:r>
                    </a:p>
                  </a:txBody>
                  <a:tcPr marL="67552" marR="67552" marT="33776" marB="33776" anchor="ctr">
                    <a:lnL>
                      <a:noFill/>
                    </a:lnL>
                    <a:lnR>
                      <a:noFill/>
                    </a:lnR>
                    <a:lnT>
                      <a:noFill/>
                    </a:lnT>
                    <a:lnB>
                      <a:noFill/>
                    </a:lnB>
                    <a:noFill/>
                  </a:tcPr>
                </a:tc>
                <a:tc>
                  <a:txBody>
                    <a:bodyPr/>
                    <a:lstStyle/>
                    <a:p>
                      <a:pPr>
                        <a:buNone/>
                      </a:pPr>
                      <a:r>
                        <a:rPr lang="pl-PL" sz="2000" b="1" dirty="0" err="1"/>
                        <a:t>Description</a:t>
                      </a:r>
                      <a:endParaRPr lang="pl-PL" sz="2000" b="1" dirty="0"/>
                    </a:p>
                  </a:txBody>
                  <a:tcPr marL="67552" marR="67552" marT="33776" marB="33776" anchor="ctr">
                    <a:lnL>
                      <a:noFill/>
                    </a:lnL>
                    <a:lnR>
                      <a:noFill/>
                    </a:lnR>
                    <a:lnT>
                      <a:noFill/>
                    </a:lnT>
                    <a:lnB>
                      <a:noFill/>
                    </a:lnB>
                    <a:noFill/>
                  </a:tcPr>
                </a:tc>
                <a:extLst>
                  <a:ext uri="{0D108BD9-81ED-4DB2-BD59-A6C34878D82A}">
                    <a16:rowId xmlns:a16="http://schemas.microsoft.com/office/drawing/2014/main" val="3246160511"/>
                  </a:ext>
                </a:extLst>
              </a:tr>
              <a:tr h="878172">
                <a:tc>
                  <a:txBody>
                    <a:bodyPr/>
                    <a:lstStyle/>
                    <a:p>
                      <a:pPr>
                        <a:buNone/>
                      </a:pPr>
                      <a:r>
                        <a:rPr lang="pl-PL" sz="2000" b="1" dirty="0" err="1"/>
                        <a:t>MGnify</a:t>
                      </a:r>
                      <a:endParaRPr lang="pl-PL" sz="2000" dirty="0"/>
                    </a:p>
                  </a:txBody>
                  <a:tcPr marL="67552" marR="67552" marT="33776" marB="33776" anchor="ctr">
                    <a:lnL>
                      <a:noFill/>
                    </a:lnL>
                    <a:lnR>
                      <a:noFill/>
                    </a:lnR>
                    <a:lnT>
                      <a:noFill/>
                    </a:lnT>
                    <a:lnB>
                      <a:noFill/>
                    </a:lnB>
                    <a:noFill/>
                  </a:tcPr>
                </a:tc>
                <a:tc>
                  <a:txBody>
                    <a:bodyPr/>
                    <a:lstStyle/>
                    <a:p>
                      <a:pPr>
                        <a:buNone/>
                      </a:pPr>
                      <a:r>
                        <a:rPr lang="pl-PL" sz="2000" dirty="0" err="1"/>
                        <a:t>Formerly</a:t>
                      </a:r>
                      <a:r>
                        <a:rPr lang="pl-PL" sz="2000" dirty="0"/>
                        <a:t> EBI </a:t>
                      </a:r>
                      <a:r>
                        <a:rPr lang="pl-PL" sz="2000" dirty="0" err="1"/>
                        <a:t>Metagenomics</a:t>
                      </a:r>
                      <a:r>
                        <a:rPr lang="pl-PL" sz="2000" dirty="0"/>
                        <a:t>; </a:t>
                      </a:r>
                      <a:r>
                        <a:rPr lang="pl-PL" sz="2000" dirty="0" err="1"/>
                        <a:t>comprehensive</a:t>
                      </a:r>
                      <a:r>
                        <a:rPr lang="pl-PL" sz="2000" dirty="0"/>
                        <a:t> </a:t>
                      </a:r>
                      <a:r>
                        <a:rPr lang="pl-PL" sz="2000" dirty="0" err="1"/>
                        <a:t>microbial</a:t>
                      </a:r>
                      <a:r>
                        <a:rPr lang="pl-PL" sz="2000" dirty="0"/>
                        <a:t> </a:t>
                      </a:r>
                      <a:r>
                        <a:rPr lang="pl-PL" sz="2000" dirty="0" err="1"/>
                        <a:t>analysis</a:t>
                      </a:r>
                      <a:endParaRPr lang="pl-PL" sz="2000" dirty="0"/>
                    </a:p>
                  </a:txBody>
                  <a:tcPr marL="67552" marR="67552" marT="33776" marB="33776" anchor="ctr">
                    <a:lnL>
                      <a:noFill/>
                    </a:lnL>
                    <a:lnR>
                      <a:noFill/>
                    </a:lnR>
                    <a:lnT>
                      <a:noFill/>
                    </a:lnT>
                    <a:lnB>
                      <a:noFill/>
                    </a:lnB>
                    <a:noFill/>
                  </a:tcPr>
                </a:tc>
                <a:extLst>
                  <a:ext uri="{0D108BD9-81ED-4DB2-BD59-A6C34878D82A}">
                    <a16:rowId xmlns:a16="http://schemas.microsoft.com/office/drawing/2014/main" val="3816318527"/>
                  </a:ext>
                </a:extLst>
              </a:tr>
              <a:tr h="616555">
                <a:tc>
                  <a:txBody>
                    <a:bodyPr/>
                    <a:lstStyle/>
                    <a:p>
                      <a:pPr>
                        <a:buNone/>
                      </a:pPr>
                      <a:r>
                        <a:rPr lang="pl-PL" sz="2000" b="1" dirty="0"/>
                        <a:t>IMG</a:t>
                      </a:r>
                      <a:endParaRPr lang="pl-PL" sz="2000" dirty="0"/>
                    </a:p>
                  </a:txBody>
                  <a:tcPr marL="67552" marR="67552" marT="33776" marB="33776" anchor="ctr">
                    <a:lnL>
                      <a:noFill/>
                    </a:lnL>
                    <a:lnR>
                      <a:noFill/>
                    </a:lnR>
                    <a:lnT>
                      <a:noFill/>
                    </a:lnT>
                    <a:lnB>
                      <a:noFill/>
                    </a:lnB>
                    <a:noFill/>
                  </a:tcPr>
                </a:tc>
                <a:tc>
                  <a:txBody>
                    <a:bodyPr/>
                    <a:lstStyle/>
                    <a:p>
                      <a:pPr>
                        <a:buNone/>
                      </a:pPr>
                      <a:r>
                        <a:rPr lang="pl-PL" sz="2000"/>
                        <a:t>Host-associated and environmental metagenomes</a:t>
                      </a:r>
                    </a:p>
                  </a:txBody>
                  <a:tcPr marL="67552" marR="67552" marT="33776" marB="33776" anchor="ctr">
                    <a:lnL>
                      <a:noFill/>
                    </a:lnL>
                    <a:lnR>
                      <a:noFill/>
                    </a:lnR>
                    <a:lnT>
                      <a:noFill/>
                    </a:lnT>
                    <a:lnB>
                      <a:noFill/>
                    </a:lnB>
                    <a:noFill/>
                  </a:tcPr>
                </a:tc>
                <a:extLst>
                  <a:ext uri="{0D108BD9-81ED-4DB2-BD59-A6C34878D82A}">
                    <a16:rowId xmlns:a16="http://schemas.microsoft.com/office/drawing/2014/main" val="1114720469"/>
                  </a:ext>
                </a:extLst>
              </a:tr>
              <a:tr h="587829">
                <a:tc>
                  <a:txBody>
                    <a:bodyPr/>
                    <a:lstStyle/>
                    <a:p>
                      <a:pPr>
                        <a:buNone/>
                      </a:pPr>
                      <a:r>
                        <a:rPr lang="pl-PL" sz="2000" b="1" dirty="0"/>
                        <a:t>NCBI SRA</a:t>
                      </a:r>
                      <a:endParaRPr lang="pl-PL" sz="2000" dirty="0"/>
                    </a:p>
                  </a:txBody>
                  <a:tcPr marL="67552" marR="67552" marT="33776" marB="33776" anchor="ctr">
                    <a:lnL>
                      <a:noFill/>
                    </a:lnL>
                    <a:lnR>
                      <a:noFill/>
                    </a:lnR>
                    <a:lnT>
                      <a:noFill/>
                    </a:lnT>
                    <a:lnB>
                      <a:noFill/>
                    </a:lnB>
                    <a:noFill/>
                  </a:tcPr>
                </a:tc>
                <a:tc>
                  <a:txBody>
                    <a:bodyPr/>
                    <a:lstStyle/>
                    <a:p>
                      <a:pPr>
                        <a:buNone/>
                      </a:pPr>
                      <a:r>
                        <a:rPr lang="pl-PL" sz="2000"/>
                        <a:t>Raw sequencing reads from various studies</a:t>
                      </a:r>
                    </a:p>
                  </a:txBody>
                  <a:tcPr marL="67552" marR="67552" marT="33776" marB="33776" anchor="ctr">
                    <a:lnL>
                      <a:noFill/>
                    </a:lnL>
                    <a:lnR>
                      <a:noFill/>
                    </a:lnR>
                    <a:lnT>
                      <a:noFill/>
                    </a:lnT>
                    <a:lnB>
                      <a:noFill/>
                    </a:lnB>
                    <a:noFill/>
                  </a:tcPr>
                </a:tc>
                <a:extLst>
                  <a:ext uri="{0D108BD9-81ED-4DB2-BD59-A6C34878D82A}">
                    <a16:rowId xmlns:a16="http://schemas.microsoft.com/office/drawing/2014/main" val="410348156"/>
                  </a:ext>
                </a:extLst>
              </a:tr>
              <a:tr h="472862">
                <a:tc>
                  <a:txBody>
                    <a:bodyPr/>
                    <a:lstStyle/>
                    <a:p>
                      <a:pPr>
                        <a:buNone/>
                      </a:pPr>
                      <a:r>
                        <a:rPr lang="pl-PL" sz="2000" b="1" dirty="0" err="1"/>
                        <a:t>MetaPhlAn</a:t>
                      </a:r>
                      <a:endParaRPr lang="pl-PL" sz="2000" dirty="0"/>
                    </a:p>
                  </a:txBody>
                  <a:tcPr marL="67552" marR="67552" marT="33776" marB="33776" anchor="ctr">
                    <a:lnL>
                      <a:noFill/>
                    </a:lnL>
                    <a:lnR>
                      <a:noFill/>
                    </a:lnR>
                    <a:lnT>
                      <a:noFill/>
                    </a:lnT>
                    <a:lnB>
                      <a:noFill/>
                    </a:lnB>
                    <a:noFill/>
                  </a:tcPr>
                </a:tc>
                <a:tc>
                  <a:txBody>
                    <a:bodyPr/>
                    <a:lstStyle/>
                    <a:p>
                      <a:pPr>
                        <a:buNone/>
                      </a:pPr>
                      <a:r>
                        <a:rPr lang="pl-PL" sz="2000"/>
                        <a:t>Marker gene database for taxonomic profiling</a:t>
                      </a:r>
                    </a:p>
                  </a:txBody>
                  <a:tcPr marL="67552" marR="67552" marT="33776" marB="33776" anchor="ctr">
                    <a:lnL>
                      <a:noFill/>
                    </a:lnL>
                    <a:lnR>
                      <a:noFill/>
                    </a:lnR>
                    <a:lnT>
                      <a:noFill/>
                    </a:lnT>
                    <a:lnB>
                      <a:noFill/>
                    </a:lnB>
                    <a:noFill/>
                  </a:tcPr>
                </a:tc>
                <a:extLst>
                  <a:ext uri="{0D108BD9-81ED-4DB2-BD59-A6C34878D82A}">
                    <a16:rowId xmlns:a16="http://schemas.microsoft.com/office/drawing/2014/main" val="158387256"/>
                  </a:ext>
                </a:extLst>
              </a:tr>
              <a:tr h="506852">
                <a:tc>
                  <a:txBody>
                    <a:bodyPr/>
                    <a:lstStyle/>
                    <a:p>
                      <a:pPr>
                        <a:buNone/>
                      </a:pPr>
                      <a:r>
                        <a:rPr lang="pl-PL" sz="2000" b="1" dirty="0"/>
                        <a:t>EMP</a:t>
                      </a:r>
                      <a:endParaRPr lang="pl-PL" sz="2000" dirty="0"/>
                    </a:p>
                  </a:txBody>
                  <a:tcPr marL="67552" marR="67552" marT="33776" marB="33776" anchor="ctr">
                    <a:lnL>
                      <a:noFill/>
                    </a:lnL>
                    <a:lnR>
                      <a:noFill/>
                    </a:lnR>
                    <a:lnT>
                      <a:noFill/>
                    </a:lnT>
                    <a:lnB>
                      <a:noFill/>
                    </a:lnB>
                    <a:noFill/>
                  </a:tcPr>
                </a:tc>
                <a:tc>
                  <a:txBody>
                    <a:bodyPr/>
                    <a:lstStyle/>
                    <a:p>
                      <a:pPr>
                        <a:buNone/>
                      </a:pPr>
                      <a:r>
                        <a:rPr lang="pl-PL" sz="2000"/>
                        <a:t>Global environmental microbiome datasets</a:t>
                      </a:r>
                      <a:endParaRPr lang="pl-PL" sz="2000" dirty="0"/>
                    </a:p>
                  </a:txBody>
                  <a:tcPr marL="67552" marR="67552" marT="33776" marB="33776" anchor="ctr">
                    <a:lnL>
                      <a:noFill/>
                    </a:lnL>
                    <a:lnR>
                      <a:noFill/>
                    </a:lnR>
                    <a:lnT>
                      <a:noFill/>
                    </a:lnT>
                    <a:lnB>
                      <a:noFill/>
                    </a:lnB>
                    <a:noFill/>
                  </a:tcPr>
                </a:tc>
                <a:extLst>
                  <a:ext uri="{0D108BD9-81ED-4DB2-BD59-A6C34878D82A}">
                    <a16:rowId xmlns:a16="http://schemas.microsoft.com/office/drawing/2014/main" val="4041895056"/>
                  </a:ext>
                </a:extLst>
              </a:tr>
              <a:tr h="489857">
                <a:tc>
                  <a:txBody>
                    <a:bodyPr/>
                    <a:lstStyle/>
                    <a:p>
                      <a:pPr>
                        <a:buNone/>
                      </a:pPr>
                      <a:r>
                        <a:rPr lang="pl-PL" sz="2000" b="1" dirty="0"/>
                        <a:t>HMP</a:t>
                      </a:r>
                      <a:endParaRPr lang="pl-PL" sz="2000" dirty="0"/>
                    </a:p>
                  </a:txBody>
                  <a:tcPr marL="67552" marR="67552" marT="33776" marB="33776" anchor="ctr">
                    <a:lnL>
                      <a:noFill/>
                    </a:lnL>
                    <a:lnR>
                      <a:noFill/>
                    </a:lnR>
                    <a:lnT>
                      <a:noFill/>
                    </a:lnT>
                    <a:lnB>
                      <a:noFill/>
                    </a:lnB>
                    <a:noFill/>
                  </a:tcPr>
                </a:tc>
                <a:tc>
                  <a:txBody>
                    <a:bodyPr/>
                    <a:lstStyle/>
                    <a:p>
                      <a:pPr>
                        <a:buNone/>
                      </a:pPr>
                      <a:r>
                        <a:rPr lang="pl-PL" sz="2000" dirty="0"/>
                        <a:t>Human-</a:t>
                      </a:r>
                      <a:r>
                        <a:rPr lang="pl-PL" sz="2000" dirty="0" err="1"/>
                        <a:t>associated</a:t>
                      </a:r>
                      <a:r>
                        <a:rPr lang="pl-PL" sz="2000" dirty="0"/>
                        <a:t> </a:t>
                      </a:r>
                      <a:r>
                        <a:rPr lang="pl-PL" sz="2000" dirty="0" err="1"/>
                        <a:t>microbiomes</a:t>
                      </a:r>
                      <a:endParaRPr lang="pl-PL" sz="2000" dirty="0"/>
                    </a:p>
                  </a:txBody>
                  <a:tcPr marL="67552" marR="67552" marT="33776" marB="33776" anchor="ctr">
                    <a:lnL>
                      <a:noFill/>
                    </a:lnL>
                    <a:lnR>
                      <a:noFill/>
                    </a:lnR>
                    <a:lnT>
                      <a:noFill/>
                    </a:lnT>
                    <a:lnB>
                      <a:noFill/>
                    </a:lnB>
                    <a:noFill/>
                  </a:tcPr>
                </a:tc>
                <a:extLst>
                  <a:ext uri="{0D108BD9-81ED-4DB2-BD59-A6C34878D82A}">
                    <a16:rowId xmlns:a16="http://schemas.microsoft.com/office/drawing/2014/main" val="2022296882"/>
                  </a:ext>
                </a:extLst>
              </a:tr>
            </a:tbl>
          </a:graphicData>
        </a:graphic>
      </p:graphicFrame>
    </p:spTree>
    <p:extLst>
      <p:ext uri="{BB962C8B-B14F-4D97-AF65-F5344CB8AC3E}">
        <p14:creationId xmlns:p14="http://schemas.microsoft.com/office/powerpoint/2010/main" val="5959052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1558666" y="182880"/>
            <a:ext cx="6941067" cy="769441"/>
          </a:xfrm>
          <a:prstGeom prst="rect">
            <a:avLst/>
          </a:prstGeom>
          <a:noFill/>
        </p:spPr>
        <p:txBody>
          <a:bodyPr wrap="none">
            <a:spAutoFit/>
          </a:bodyPr>
          <a:lstStyle/>
          <a:p>
            <a:pPr algn="ctr">
              <a:defRPr>
                <a:latin typeface="Cambria"/>
              </a:defRPr>
            </a:pPr>
            <a:r>
              <a:rPr sz="4400" dirty="0">
                <a:solidFill>
                  <a:srgbClr val="FFFFFF"/>
                </a:solidFill>
              </a:rPr>
              <a:t>M</a:t>
            </a:r>
            <a:r>
              <a:rPr sz="3200" dirty="0">
                <a:solidFill>
                  <a:srgbClr val="FFFFFF"/>
                </a:solidFill>
              </a:rPr>
              <a:t>ICROBIOME VISUALIZATION TOOLS</a:t>
            </a:r>
          </a:p>
        </p:txBody>
      </p:sp>
      <p:sp>
        <p:nvSpPr>
          <p:cNvPr id="3" name="PointBox_0"/>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Krona: interactive hierarchical plots</a:t>
            </a:r>
          </a:p>
        </p:txBody>
      </p:sp>
      <p:sp>
        <p:nvSpPr>
          <p:cNvPr id="4" name="PointBox_1"/>
          <p:cNvSpPr/>
          <p:nvPr/>
        </p:nvSpPr>
        <p:spPr>
          <a:xfrm>
            <a:off x="1371600" y="2227217"/>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Anvi’o: visualization and binning of contigs</a:t>
            </a:r>
          </a:p>
        </p:txBody>
      </p:sp>
      <p:sp>
        <p:nvSpPr>
          <p:cNvPr id="5" name="PointBox_2"/>
          <p:cNvSpPr/>
          <p:nvPr/>
        </p:nvSpPr>
        <p:spPr>
          <a:xfrm>
            <a:off x="1371600" y="2964031"/>
            <a:ext cx="7315200" cy="61200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MetaCompass: alignment-based visualization</a:t>
            </a:r>
          </a:p>
        </p:txBody>
      </p:sp>
      <p:sp>
        <p:nvSpPr>
          <p:cNvPr id="6" name="PointBox_3"/>
          <p:cNvSpPr/>
          <p:nvPr/>
        </p:nvSpPr>
        <p:spPr>
          <a:xfrm>
            <a:off x="1363167" y="3700845"/>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Helps explore complex microbial communities</a:t>
            </a:r>
          </a:p>
        </p:txBody>
      </p:sp>
      <p:sp>
        <p:nvSpPr>
          <p:cNvPr id="7" name="Dowolny kształt 6">
            <a:extLst>
              <a:ext uri="{FF2B5EF4-FFF2-40B4-BE49-F238E27FC236}">
                <a16:creationId xmlns:a16="http://schemas.microsoft.com/office/drawing/2014/main" id="{C768D003-7424-8880-5D27-DC7FD8E49BAF}"/>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126DD445-24B4-3E98-749A-288E748FDBAD}"/>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CED72844-A684-3F6B-D3CE-805718A05168}"/>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401439C9-D15E-86D4-F727-4F8CBD600F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8DFA0F6B-D5D4-E251-95F6-E0E043A4BC76}"/>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9379AB25-CCB9-C958-5C5F-915F2805367A}"/>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9588015C-A6F5-3784-E1B8-D82686DA41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A19263EE-DE70-81EF-BEB9-49E88F963A7F}"/>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965A39B5-7262-0B62-5537-7F42B3001EAC}"/>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3A735C98-4B3B-FF81-CE38-CEC918B910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A8DF9D8E-85E2-BB77-66AC-0CEC4AC54ED7}"/>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CEBDE28F-7BBA-2E79-483F-89247EC2E4E2}"/>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40528AE7-27F4-6691-57A6-145223D041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B71DB777-0B6C-D0B5-F9C6-BFA6C59915FF}"/>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74B5CCC7-6528-98CA-8DCA-B58E02CB62F2}"/>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1D048F47-97E6-30B8-F496-82ADA5CEF1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D1464CBF-BE1D-B736-FACA-57A48600C50D}"/>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CD941925-BF42-A762-031B-CE02DCE666FB}"/>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1322E44C-AA2B-11C6-9126-7CD9ECEEF2D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a:extLst>
            <a:ext uri="{FF2B5EF4-FFF2-40B4-BE49-F238E27FC236}">
              <a16:creationId xmlns:a16="http://schemas.microsoft.com/office/drawing/2014/main" id="{46C3AB3E-704D-AD9D-C2B9-090D4C929697}"/>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C8252CEC-D6ED-F4DB-07F9-144E1A8CDB15}"/>
              </a:ext>
            </a:extLst>
          </p:cNvPr>
          <p:cNvSpPr txBox="1"/>
          <p:nvPr/>
        </p:nvSpPr>
        <p:spPr>
          <a:xfrm>
            <a:off x="1558666" y="182880"/>
            <a:ext cx="6941067" cy="769441"/>
          </a:xfrm>
          <a:prstGeom prst="rect">
            <a:avLst/>
          </a:prstGeom>
          <a:noFill/>
        </p:spPr>
        <p:txBody>
          <a:bodyPr wrap="none">
            <a:spAutoFit/>
          </a:bodyPr>
          <a:lstStyle/>
          <a:p>
            <a:pPr algn="ctr">
              <a:defRPr>
                <a:latin typeface="Cambria"/>
              </a:defRPr>
            </a:pPr>
            <a:r>
              <a:rPr sz="4400" dirty="0">
                <a:solidFill>
                  <a:srgbClr val="FFFFFF"/>
                </a:solidFill>
              </a:rPr>
              <a:t>M</a:t>
            </a:r>
            <a:r>
              <a:rPr sz="3200" dirty="0">
                <a:solidFill>
                  <a:srgbClr val="FFFFFF"/>
                </a:solidFill>
              </a:rPr>
              <a:t>ICROBIOME VISUALIZATION TOOLS</a:t>
            </a:r>
          </a:p>
        </p:txBody>
      </p:sp>
      <p:sp>
        <p:nvSpPr>
          <p:cNvPr id="7" name="Dowolny kształt 6">
            <a:extLst>
              <a:ext uri="{FF2B5EF4-FFF2-40B4-BE49-F238E27FC236}">
                <a16:creationId xmlns:a16="http://schemas.microsoft.com/office/drawing/2014/main" id="{3AB50EDB-6AF1-6177-C31A-ABEA9D85A0B4}"/>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B65B3BD9-B2E0-0DC2-E288-0C87D23F9354}"/>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973EA50E-7218-D11A-F799-8B7185CE4F4B}"/>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D76A47BB-F356-9AB6-BCA2-E098E050C6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243D4A8F-85D6-115E-C795-2B1397656F68}"/>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4111CEBE-180F-D172-5971-623C27A54B02}"/>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2D0D916E-CDA9-EFDE-6707-55EEA8C8E9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FC40A5CF-CB79-8E90-50F4-AA30BAB448AB}"/>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4F7EE90C-5B30-53D9-F4D9-E1ECAD00B5BF}"/>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D0AB1167-39F3-EE11-743D-AA9FE7DF28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D40CAF03-4D7C-9903-1F89-A7A160DBEF45}"/>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C47D477B-6D3B-C7AA-F845-7F27EEDB7A4E}"/>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2E5AAA6C-199A-E34E-31A6-7710CF21C0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4C761426-8B22-EEB3-DBA7-64F9BAA3D0E2}"/>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C4A51459-40E2-DD2D-41B8-C7BEABE93C24}"/>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1EBF21E1-99C8-126A-8E5B-407E5BD372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A4D9E1AD-AACE-AFBA-42DE-331F3E2A5A7A}"/>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24AF4E06-85A4-A586-99F5-F489816D7B9C}"/>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F1B2927F-F99A-56AD-C6A9-7A914CB3AF2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pic>
        <p:nvPicPr>
          <p:cNvPr id="33794" name="Picture 2" descr="Figure describing various techniques applied to visualize microbiome ...">
            <a:extLst>
              <a:ext uri="{FF2B5EF4-FFF2-40B4-BE49-F238E27FC236}">
                <a16:creationId xmlns:a16="http://schemas.microsoft.com/office/drawing/2014/main" id="{887F7FB3-C4BA-A1BE-BD2A-B86EE70AA4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7454" y="952321"/>
            <a:ext cx="5225090" cy="390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976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2324773" y="182880"/>
            <a:ext cx="5408853" cy="769441"/>
          </a:xfrm>
          <a:prstGeom prst="rect">
            <a:avLst/>
          </a:prstGeom>
          <a:noFill/>
        </p:spPr>
        <p:txBody>
          <a:bodyPr wrap="none">
            <a:spAutoFit/>
          </a:bodyPr>
          <a:lstStyle/>
          <a:p>
            <a:pPr algn="ctr">
              <a:defRPr>
                <a:latin typeface="Cambria"/>
              </a:defRPr>
            </a:pPr>
            <a:r>
              <a:rPr sz="4400" dirty="0">
                <a:solidFill>
                  <a:srgbClr val="FFFFFF"/>
                </a:solidFill>
              </a:rPr>
              <a:t>M</a:t>
            </a:r>
            <a:r>
              <a:rPr sz="3200" dirty="0">
                <a:solidFill>
                  <a:srgbClr val="FFFFFF"/>
                </a:solidFill>
              </a:rPr>
              <a:t>ULTI-OMICS INTEGRATION</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Combines microbiome, transcriptome, methylome data</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Correlates microbial pathways with host gene regulation</a:t>
            </a:r>
          </a:p>
        </p:txBody>
      </p:sp>
      <p:sp>
        <p:nvSpPr>
          <p:cNvPr id="5" name="PointBox_2"/>
          <p:cNvSpPr/>
          <p:nvPr/>
        </p:nvSpPr>
        <p:spPr>
          <a:xfrm>
            <a:off x="1371600" y="37490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Reveals causal hypotheses for health and disease</a:t>
            </a:r>
          </a:p>
        </p:txBody>
      </p:sp>
      <p:sp>
        <p:nvSpPr>
          <p:cNvPr id="7" name="Dowolny kształt 6">
            <a:extLst>
              <a:ext uri="{FF2B5EF4-FFF2-40B4-BE49-F238E27FC236}">
                <a16:creationId xmlns:a16="http://schemas.microsoft.com/office/drawing/2014/main" id="{877B87E4-1D7A-E384-BD73-2F587293F61B}"/>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0BB7C92F-52CD-E9DD-347D-F61DB0CC27C1}"/>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5952EA32-8221-33E5-A080-CC711A33B71D}"/>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55112509-FCEA-AC68-4460-B6A3F4ED9D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27464D91-5F8B-D584-66F3-B434442A0ABF}"/>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F40D5EB4-DDEB-4B2E-D545-446AD714DC26}"/>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1E6B9C2A-03F4-B65F-59C6-01FD61D62C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EAE83FCC-8078-2ABB-6D26-4A428A870C09}"/>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74C81CE7-A60F-EE38-A702-66A4F9DDB93F}"/>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9ED18FF4-8E00-98BB-14F8-4BEC19E9FD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86138A71-BEC1-2E69-EB53-BEAFD6939978}"/>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43315815-6F41-49C3-975A-9A6B18811339}"/>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6D75BE4C-8ACD-8725-452C-972D7B1571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70F27210-53D2-1C4D-E8A8-8474ED2E06E9}"/>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1B48B42B-D378-38E6-70E1-56520F28BD65}"/>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4AC9A784-0F51-599E-8F8C-7BE5C87CE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1028E501-BD69-E468-9D21-D46797D81700}"/>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E46223A4-DF93-305D-D7F4-AB79FD532351}"/>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B5990D85-DED6-19A2-CBFE-6D5B6CB39B6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p:cNvGrpSpPr/>
        <p:nvPr/>
      </p:nvGrpSpPr>
      <p:grpSpPr>
        <a:xfrm>
          <a:off x="0" y="0"/>
          <a:ext cx="0" cy="0"/>
          <a:chOff x="0" y="0"/>
          <a:chExt cx="0" cy="0"/>
        </a:xfrm>
      </p:grpSpPr>
      <p:sp>
        <p:nvSpPr>
          <p:cNvPr id="2" name="TitleBox"/>
          <p:cNvSpPr txBox="1"/>
          <p:nvPr/>
        </p:nvSpPr>
        <p:spPr>
          <a:xfrm>
            <a:off x="1750898" y="182880"/>
            <a:ext cx="6556603" cy="769441"/>
          </a:xfrm>
          <a:prstGeom prst="rect">
            <a:avLst/>
          </a:prstGeom>
          <a:noFill/>
        </p:spPr>
        <p:txBody>
          <a:bodyPr wrap="none">
            <a:spAutoFit/>
          </a:bodyPr>
          <a:lstStyle/>
          <a:p>
            <a:pPr algn="ctr">
              <a:defRPr>
                <a:latin typeface="Cambria"/>
              </a:defRPr>
            </a:pPr>
            <a:r>
              <a:rPr lang="pl-PL" sz="4400" dirty="0">
                <a:solidFill>
                  <a:srgbClr val="FFFFFF"/>
                </a:solidFill>
              </a:rPr>
              <a:t>L</a:t>
            </a:r>
            <a:r>
              <a:rPr sz="3200" dirty="0">
                <a:solidFill>
                  <a:srgbClr val="FFFFFF"/>
                </a:solidFill>
              </a:rPr>
              <a:t>INKING NUMBER, TWIST, WRITHE</a:t>
            </a:r>
          </a:p>
        </p:txBody>
      </p:sp>
      <p:sp>
        <p:nvSpPr>
          <p:cNvPr id="3" name="PointBox_0"/>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Linking number: total number of DNA turns</a:t>
            </a:r>
          </a:p>
        </p:txBody>
      </p:sp>
      <p:sp>
        <p:nvSpPr>
          <p:cNvPr id="4" name="PointBox_1"/>
          <p:cNvSpPr/>
          <p:nvPr/>
        </p:nvSpPr>
        <p:spPr>
          <a:xfrm>
            <a:off x="1371600" y="2217421"/>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Twist: rotations along DNA axis</a:t>
            </a:r>
          </a:p>
        </p:txBody>
      </p:sp>
      <p:sp>
        <p:nvSpPr>
          <p:cNvPr id="5" name="PointBox_2"/>
          <p:cNvSpPr/>
          <p:nvPr/>
        </p:nvSpPr>
        <p:spPr>
          <a:xfrm>
            <a:off x="1371600" y="3092919"/>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Writhe: supercoiling of the double helix</a:t>
            </a:r>
          </a:p>
        </p:txBody>
      </p:sp>
      <p:sp>
        <p:nvSpPr>
          <p:cNvPr id="6" name="PointBox_3"/>
          <p:cNvSpPr/>
          <p:nvPr/>
        </p:nvSpPr>
        <p:spPr>
          <a:xfrm>
            <a:off x="1371600" y="393874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Analogy: rope coiling in 3D space</a:t>
            </a:r>
          </a:p>
        </p:txBody>
      </p:sp>
      <p:sp>
        <p:nvSpPr>
          <p:cNvPr id="44" name="Dowolny kształt 43">
            <a:extLst>
              <a:ext uri="{FF2B5EF4-FFF2-40B4-BE49-F238E27FC236}">
                <a16:creationId xmlns:a16="http://schemas.microsoft.com/office/drawing/2014/main" id="{3E85E2DA-99D6-9DCB-5782-6FE09735101E}"/>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45" name="Grupa 44">
            <a:extLst>
              <a:ext uri="{FF2B5EF4-FFF2-40B4-BE49-F238E27FC236}">
                <a16:creationId xmlns:a16="http://schemas.microsoft.com/office/drawing/2014/main" id="{D3FCC1DA-EC08-B358-197C-3DBDBDB2C987}"/>
              </a:ext>
            </a:extLst>
          </p:cNvPr>
          <p:cNvGrpSpPr/>
          <p:nvPr/>
        </p:nvGrpSpPr>
        <p:grpSpPr>
          <a:xfrm>
            <a:off x="111699" y="4401159"/>
            <a:ext cx="622919" cy="612000"/>
            <a:chOff x="91167" y="4413936"/>
            <a:chExt cx="622919" cy="612000"/>
          </a:xfrm>
        </p:grpSpPr>
        <p:sp>
          <p:nvSpPr>
            <p:cNvPr id="46" name="Owal 45">
              <a:extLst>
                <a:ext uri="{FF2B5EF4-FFF2-40B4-BE49-F238E27FC236}">
                  <a16:creationId xmlns:a16="http://schemas.microsoft.com/office/drawing/2014/main" id="{8E076544-75DC-8A98-5D32-0E293DC5E8AB}"/>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47" name="Grafika 46" descr="Wyjście z wypełnieniem pełnym">
              <a:extLst>
                <a:ext uri="{FF2B5EF4-FFF2-40B4-BE49-F238E27FC236}">
                  <a16:creationId xmlns:a16="http://schemas.microsoft.com/office/drawing/2014/main" id="{F6C29A64-EA76-59C6-3F12-D91B746CDB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48" name="Grupa 47">
            <a:extLst>
              <a:ext uri="{FF2B5EF4-FFF2-40B4-BE49-F238E27FC236}">
                <a16:creationId xmlns:a16="http://schemas.microsoft.com/office/drawing/2014/main" id="{ECD01A90-E66A-937F-8828-D70FFD02B64D}"/>
              </a:ext>
            </a:extLst>
          </p:cNvPr>
          <p:cNvGrpSpPr/>
          <p:nvPr/>
        </p:nvGrpSpPr>
        <p:grpSpPr>
          <a:xfrm>
            <a:off x="161746" y="1835521"/>
            <a:ext cx="612000" cy="612000"/>
            <a:chOff x="652186" y="1835521"/>
            <a:chExt cx="612000" cy="612000"/>
          </a:xfrm>
        </p:grpSpPr>
        <p:sp>
          <p:nvSpPr>
            <p:cNvPr id="49" name="Owal 48">
              <a:extLst>
                <a:ext uri="{FF2B5EF4-FFF2-40B4-BE49-F238E27FC236}">
                  <a16:creationId xmlns:a16="http://schemas.microsoft.com/office/drawing/2014/main" id="{08D14AF5-14D6-B4D9-F02A-19E1FA9EEBC4}"/>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0" name="Grafika 49" descr="Mikroskop z wypełnieniem pełnym">
              <a:extLst>
                <a:ext uri="{FF2B5EF4-FFF2-40B4-BE49-F238E27FC236}">
                  <a16:creationId xmlns:a16="http://schemas.microsoft.com/office/drawing/2014/main" id="{DFB6ED81-7BAE-5734-3486-EFA9BFF262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51" name="Grupa 50">
            <a:extLst>
              <a:ext uri="{FF2B5EF4-FFF2-40B4-BE49-F238E27FC236}">
                <a16:creationId xmlns:a16="http://schemas.microsoft.com/office/drawing/2014/main" id="{7FFDA220-BFC9-FE50-F337-F20FA9F2BD6D}"/>
              </a:ext>
            </a:extLst>
          </p:cNvPr>
          <p:cNvGrpSpPr/>
          <p:nvPr/>
        </p:nvGrpSpPr>
        <p:grpSpPr>
          <a:xfrm>
            <a:off x="108750" y="975063"/>
            <a:ext cx="612000" cy="612000"/>
            <a:chOff x="599190" y="975063"/>
            <a:chExt cx="612000" cy="612000"/>
          </a:xfrm>
        </p:grpSpPr>
        <p:sp>
          <p:nvSpPr>
            <p:cNvPr id="52" name="Owal 51">
              <a:extLst>
                <a:ext uri="{FF2B5EF4-FFF2-40B4-BE49-F238E27FC236}">
                  <a16:creationId xmlns:a16="http://schemas.microsoft.com/office/drawing/2014/main" id="{4476C74E-5128-057A-DCAD-B6E9AA36E04C}"/>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3" name="Grafika 52" descr="DNA z wypełnieniem pełnym">
              <a:extLst>
                <a:ext uri="{FF2B5EF4-FFF2-40B4-BE49-F238E27FC236}">
                  <a16:creationId xmlns:a16="http://schemas.microsoft.com/office/drawing/2014/main" id="{2C47BB29-7642-B1E2-F29F-ADAAEF2E9E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54" name="Grupa 53">
            <a:extLst>
              <a:ext uri="{FF2B5EF4-FFF2-40B4-BE49-F238E27FC236}">
                <a16:creationId xmlns:a16="http://schemas.microsoft.com/office/drawing/2014/main" id="{8F0D52CE-0DE8-3F8C-B07B-529F7ABF3CBF}"/>
              </a:ext>
            </a:extLst>
          </p:cNvPr>
          <p:cNvGrpSpPr/>
          <p:nvPr/>
        </p:nvGrpSpPr>
        <p:grpSpPr>
          <a:xfrm>
            <a:off x="133988" y="2695979"/>
            <a:ext cx="612000" cy="612000"/>
            <a:chOff x="624428" y="2695979"/>
            <a:chExt cx="612000" cy="612000"/>
          </a:xfrm>
        </p:grpSpPr>
        <p:sp>
          <p:nvSpPr>
            <p:cNvPr id="55" name="Owal 54">
              <a:extLst>
                <a:ext uri="{FF2B5EF4-FFF2-40B4-BE49-F238E27FC236}">
                  <a16:creationId xmlns:a16="http://schemas.microsoft.com/office/drawing/2014/main" id="{339A7D07-F66C-09CE-BD06-AC12FA60F366}"/>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6" name="Grafika 55" descr="Sieć z wypełnieniem pełnym">
              <a:extLst>
                <a:ext uri="{FF2B5EF4-FFF2-40B4-BE49-F238E27FC236}">
                  <a16:creationId xmlns:a16="http://schemas.microsoft.com/office/drawing/2014/main" id="{0FD1F90D-565D-3953-529D-D06780AFCF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57" name="Grupa 56">
            <a:extLst>
              <a:ext uri="{FF2B5EF4-FFF2-40B4-BE49-F238E27FC236}">
                <a16:creationId xmlns:a16="http://schemas.microsoft.com/office/drawing/2014/main" id="{365E5738-6C9D-B3A6-03D8-7A88B8ADBA87}"/>
              </a:ext>
            </a:extLst>
          </p:cNvPr>
          <p:cNvGrpSpPr/>
          <p:nvPr/>
        </p:nvGrpSpPr>
        <p:grpSpPr>
          <a:xfrm>
            <a:off x="108750" y="3556437"/>
            <a:ext cx="612000" cy="612000"/>
            <a:chOff x="599190" y="3556437"/>
            <a:chExt cx="612000" cy="612000"/>
          </a:xfrm>
        </p:grpSpPr>
        <p:sp>
          <p:nvSpPr>
            <p:cNvPr id="58" name="Owal 57">
              <a:extLst>
                <a:ext uri="{FF2B5EF4-FFF2-40B4-BE49-F238E27FC236}">
                  <a16:creationId xmlns:a16="http://schemas.microsoft.com/office/drawing/2014/main" id="{2B869A93-28FA-5A92-CC36-87071AB59072}"/>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9" name="Grafika 58" descr="bakteria z wypełnieniem pełnym">
              <a:extLst>
                <a:ext uri="{FF2B5EF4-FFF2-40B4-BE49-F238E27FC236}">
                  <a16:creationId xmlns:a16="http://schemas.microsoft.com/office/drawing/2014/main" id="{B77EB6D1-21AA-F811-0090-EC5997AF4E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60" name="Grupa 59">
            <a:extLst>
              <a:ext uri="{FF2B5EF4-FFF2-40B4-BE49-F238E27FC236}">
                <a16:creationId xmlns:a16="http://schemas.microsoft.com/office/drawing/2014/main" id="{78B705C7-46DF-E583-DEDF-C5ABEB75B023}"/>
              </a:ext>
            </a:extLst>
          </p:cNvPr>
          <p:cNvGrpSpPr/>
          <p:nvPr/>
        </p:nvGrpSpPr>
        <p:grpSpPr>
          <a:xfrm>
            <a:off x="596620" y="114605"/>
            <a:ext cx="612000" cy="612000"/>
            <a:chOff x="596620" y="114605"/>
            <a:chExt cx="612000" cy="612000"/>
          </a:xfrm>
        </p:grpSpPr>
        <p:sp>
          <p:nvSpPr>
            <p:cNvPr id="61" name="Owal 60">
              <a:extLst>
                <a:ext uri="{FF2B5EF4-FFF2-40B4-BE49-F238E27FC236}">
                  <a16:creationId xmlns:a16="http://schemas.microsoft.com/office/drawing/2014/main" id="{86027A68-0EEC-916A-FF5D-0DD7A3C2BC97}"/>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2" name="Grafika 61" descr="Węzeł z wypełnieniem pełnym">
              <a:extLst>
                <a:ext uri="{FF2B5EF4-FFF2-40B4-BE49-F238E27FC236}">
                  <a16:creationId xmlns:a16="http://schemas.microsoft.com/office/drawing/2014/main" id="{737256F7-F58C-EA6D-F6FE-F7F64BEA82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3B1D4A"/>
        </a:solidFill>
        <a:effectLst/>
      </p:bgPr>
    </p:bg>
    <p:spTree>
      <p:nvGrpSpPr>
        <p:cNvPr id="1" name=""/>
        <p:cNvGrpSpPr/>
        <p:nvPr/>
      </p:nvGrpSpPr>
      <p:grpSpPr>
        <a:xfrm>
          <a:off x="0" y="0"/>
          <a:ext cx="0" cy="0"/>
          <a:chOff x="0" y="0"/>
          <a:chExt cx="0" cy="0"/>
        </a:xfrm>
      </p:grpSpPr>
      <p:sp>
        <p:nvSpPr>
          <p:cNvPr id="2" name="TitleBox"/>
          <p:cNvSpPr txBox="1"/>
          <p:nvPr/>
        </p:nvSpPr>
        <p:spPr>
          <a:xfrm>
            <a:off x="2087531" y="182880"/>
            <a:ext cx="5883342" cy="769441"/>
          </a:xfrm>
          <a:prstGeom prst="rect">
            <a:avLst/>
          </a:prstGeom>
          <a:noFill/>
        </p:spPr>
        <p:txBody>
          <a:bodyPr wrap="none">
            <a:spAutoFit/>
          </a:bodyPr>
          <a:lstStyle/>
          <a:p>
            <a:pPr algn="ctr">
              <a:defRPr>
                <a:latin typeface="Cambria"/>
              </a:defRPr>
            </a:pPr>
            <a:r>
              <a:rPr lang="pl-PL" sz="4400" dirty="0">
                <a:solidFill>
                  <a:srgbClr val="FFFFFF"/>
                </a:solidFill>
              </a:rPr>
              <a:t>3</a:t>
            </a:r>
            <a:r>
              <a:rPr sz="3200" dirty="0">
                <a:solidFill>
                  <a:srgbClr val="FFFFFF"/>
                </a:solidFill>
              </a:rPr>
              <a:t>D GENOME AND MICROBIOME</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Consider multi-layered interactions: DNA ↔ RNA ↔ Microbiome</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How to link physical 3D contacts to microbial effects?</a:t>
            </a:r>
          </a:p>
        </p:txBody>
      </p:sp>
      <p:sp>
        <p:nvSpPr>
          <p:cNvPr id="5" name="PointBox_2"/>
          <p:cNvSpPr/>
          <p:nvPr/>
        </p:nvSpPr>
        <p:spPr>
          <a:xfrm>
            <a:off x="1371600" y="37490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Can deep learning help in predicting cross-omics interactions?</a:t>
            </a:r>
          </a:p>
        </p:txBody>
      </p:sp>
      <p:sp>
        <p:nvSpPr>
          <p:cNvPr id="7" name="Dowolny kształt 6">
            <a:extLst>
              <a:ext uri="{FF2B5EF4-FFF2-40B4-BE49-F238E27FC236}">
                <a16:creationId xmlns:a16="http://schemas.microsoft.com/office/drawing/2014/main" id="{A30976A5-54C5-9D6B-CA93-64D22CEB6DBF}"/>
              </a:ext>
            </a:extLst>
          </p:cNvPr>
          <p:cNvSpPr/>
          <p:nvPr/>
        </p:nvSpPr>
        <p:spPr>
          <a:xfrm>
            <a:off x="-29359" y="-2450396"/>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668E3C96-4CE7-1999-4934-B24FCC233BA3}"/>
              </a:ext>
            </a:extLst>
          </p:cNvPr>
          <p:cNvGrpSpPr/>
          <p:nvPr/>
        </p:nvGrpSpPr>
        <p:grpSpPr>
          <a:xfrm>
            <a:off x="111699" y="4401159"/>
            <a:ext cx="622919" cy="612000"/>
            <a:chOff x="91167" y="4413936"/>
            <a:chExt cx="622919" cy="612000"/>
          </a:xfrm>
        </p:grpSpPr>
        <p:sp>
          <p:nvSpPr>
            <p:cNvPr id="9" name="Owal 8">
              <a:extLst>
                <a:ext uri="{FF2B5EF4-FFF2-40B4-BE49-F238E27FC236}">
                  <a16:creationId xmlns:a16="http://schemas.microsoft.com/office/drawing/2014/main" id="{506DE6E3-FD8E-0E24-5D4D-D566BA9F1C9D}"/>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yjście z wypełnieniem pełnym">
              <a:extLst>
                <a:ext uri="{FF2B5EF4-FFF2-40B4-BE49-F238E27FC236}">
                  <a16:creationId xmlns:a16="http://schemas.microsoft.com/office/drawing/2014/main" id="{44B4E025-49DC-12AC-6951-BB4B8452FD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11" name="Grupa 10">
            <a:extLst>
              <a:ext uri="{FF2B5EF4-FFF2-40B4-BE49-F238E27FC236}">
                <a16:creationId xmlns:a16="http://schemas.microsoft.com/office/drawing/2014/main" id="{BF692600-BF4F-CA28-3EA9-44BD865BC0A2}"/>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76586D4F-61DF-D53A-FC3A-195DE829C1DA}"/>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051F4268-BAC3-D79C-6E4C-3C20D2819E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C8A1ED8A-0E6D-E8FA-E3C4-42802E701269}"/>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3AE19BF5-3C0A-3E56-9771-69865D7F7608}"/>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7BD72942-A44E-E5EC-2F8B-0BD276719F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F1F45CFC-C2DD-8C57-D44B-92C0E224EEE3}"/>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E510164A-7F19-8BD5-0C20-C831937DE1A1}"/>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EAB577EA-5C86-BC2D-0AFB-B7BC923573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0AABB3FD-35FB-0E56-C845-0D2CF168779C}"/>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45273145-5D63-B02F-F83A-FBB6B1E04B1E}"/>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59B6B159-98E9-71C9-1FC6-D7D536E4E2C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17512CAA-CD02-5B86-4429-E2BD7F2E41BA}"/>
              </a:ext>
            </a:extLst>
          </p:cNvPr>
          <p:cNvGrpSpPr/>
          <p:nvPr/>
        </p:nvGrpSpPr>
        <p:grpSpPr>
          <a:xfrm>
            <a:off x="599190" y="3556437"/>
            <a:ext cx="612000" cy="612000"/>
            <a:chOff x="599190" y="3556437"/>
            <a:chExt cx="612000" cy="612000"/>
          </a:xfrm>
        </p:grpSpPr>
        <p:sp>
          <p:nvSpPr>
            <p:cNvPr id="24" name="Owal 23">
              <a:extLst>
                <a:ext uri="{FF2B5EF4-FFF2-40B4-BE49-F238E27FC236}">
                  <a16:creationId xmlns:a16="http://schemas.microsoft.com/office/drawing/2014/main" id="{C4B5D99B-2C23-CE90-A266-11E78D2710CC}"/>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C5E85DF3-3138-1464-A28B-709EF4ADE6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428" y="3602171"/>
              <a:ext cx="540000" cy="540000"/>
            </a:xfrm>
            <a:prstGeom prst="rect">
              <a:avLst/>
            </a:prstGeom>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A2344"/>
        </a:solidFill>
        <a:effectLst/>
      </p:bgPr>
    </p:bg>
    <p:spTree>
      <p:nvGrpSpPr>
        <p:cNvPr id="1" name=""/>
        <p:cNvGrpSpPr/>
        <p:nvPr/>
      </p:nvGrpSpPr>
      <p:grpSpPr>
        <a:xfrm>
          <a:off x="0" y="0"/>
          <a:ext cx="0" cy="0"/>
          <a:chOff x="0" y="0"/>
          <a:chExt cx="0" cy="0"/>
        </a:xfrm>
      </p:grpSpPr>
      <p:sp>
        <p:nvSpPr>
          <p:cNvPr id="2" name="TitleBox"/>
          <p:cNvSpPr txBox="1"/>
          <p:nvPr/>
        </p:nvSpPr>
        <p:spPr>
          <a:xfrm>
            <a:off x="1364576" y="182880"/>
            <a:ext cx="7329249" cy="769441"/>
          </a:xfrm>
          <a:prstGeom prst="rect">
            <a:avLst/>
          </a:prstGeom>
          <a:noFill/>
        </p:spPr>
        <p:txBody>
          <a:bodyPr wrap="none">
            <a:spAutoFit/>
          </a:bodyPr>
          <a:lstStyle/>
          <a:p>
            <a:pPr algn="ctr">
              <a:defRPr>
                <a:latin typeface="Cambria"/>
              </a:defRPr>
            </a:pPr>
            <a:r>
              <a:rPr lang="pl-PL" sz="4400" dirty="0">
                <a:solidFill>
                  <a:srgbClr val="FFFFFF"/>
                </a:solidFill>
              </a:rPr>
              <a:t>D</a:t>
            </a:r>
            <a:r>
              <a:rPr sz="3200" dirty="0">
                <a:solidFill>
                  <a:srgbClr val="FFFFFF"/>
                </a:solidFill>
              </a:rPr>
              <a:t>NA TOPOLOGY, RNA/DNA STRUCTURE</a:t>
            </a:r>
          </a:p>
        </p:txBody>
      </p:sp>
      <p:sp>
        <p:nvSpPr>
          <p:cNvPr id="3" name="PointBox_0"/>
          <p:cNvSpPr/>
          <p:nvPr/>
        </p:nvSpPr>
        <p:spPr>
          <a:xfrm>
            <a:off x="1371600" y="1371600"/>
            <a:ext cx="7315200" cy="664029"/>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Reviewed DNA topology and polymer physics</a:t>
            </a:r>
          </a:p>
        </p:txBody>
      </p:sp>
      <p:sp>
        <p:nvSpPr>
          <p:cNvPr id="4" name="PointBox_1"/>
          <p:cNvSpPr/>
          <p:nvPr/>
        </p:nvSpPr>
        <p:spPr>
          <a:xfrm>
            <a:off x="1364576" y="2144502"/>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Explored RNA secondary/tertiary structures and pseudoknots</a:t>
            </a:r>
          </a:p>
        </p:txBody>
      </p:sp>
      <p:sp>
        <p:nvSpPr>
          <p:cNvPr id="5" name="PointBox_2"/>
          <p:cNvSpPr/>
          <p:nvPr/>
        </p:nvSpPr>
        <p:spPr>
          <a:xfrm>
            <a:off x="1364576" y="3333222"/>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rPr dirty="0"/>
              <a:t>📊 Covered Hi-C and chromatin interaction techniques with computational tools</a:t>
            </a:r>
          </a:p>
        </p:txBody>
      </p:sp>
      <p:sp>
        <p:nvSpPr>
          <p:cNvPr id="7" name="Dowolny kształt 6">
            <a:extLst>
              <a:ext uri="{FF2B5EF4-FFF2-40B4-BE49-F238E27FC236}">
                <a16:creationId xmlns:a16="http://schemas.microsoft.com/office/drawing/2014/main" id="{28D76670-C9CF-0CD5-B9AD-5140E473F1B5}"/>
              </a:ext>
            </a:extLst>
          </p:cNvPr>
          <p:cNvSpPr/>
          <p:nvPr/>
        </p:nvSpPr>
        <p:spPr>
          <a:xfrm>
            <a:off x="-29359" y="-1568654"/>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11" name="Grupa 10">
            <a:extLst>
              <a:ext uri="{FF2B5EF4-FFF2-40B4-BE49-F238E27FC236}">
                <a16:creationId xmlns:a16="http://schemas.microsoft.com/office/drawing/2014/main" id="{3F164774-275E-406F-CC69-46107B746229}"/>
              </a:ext>
            </a:extLst>
          </p:cNvPr>
          <p:cNvGrpSpPr/>
          <p:nvPr/>
        </p:nvGrpSpPr>
        <p:grpSpPr>
          <a:xfrm>
            <a:off x="106180" y="114605"/>
            <a:ext cx="612000" cy="612000"/>
            <a:chOff x="596620" y="114605"/>
            <a:chExt cx="612000" cy="612000"/>
          </a:xfrm>
        </p:grpSpPr>
        <p:sp>
          <p:nvSpPr>
            <p:cNvPr id="12" name="Owal 11">
              <a:extLst>
                <a:ext uri="{FF2B5EF4-FFF2-40B4-BE49-F238E27FC236}">
                  <a16:creationId xmlns:a16="http://schemas.microsoft.com/office/drawing/2014/main" id="{99322210-1576-64C8-57D2-FE8CBA0E5D85}"/>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Węzeł z wypełnieniem pełnym">
              <a:extLst>
                <a:ext uri="{FF2B5EF4-FFF2-40B4-BE49-F238E27FC236}">
                  <a16:creationId xmlns:a16="http://schemas.microsoft.com/office/drawing/2014/main" id="{3105DBE2-870E-CB68-B6CF-97B2FC6095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620" y="133269"/>
              <a:ext cx="540000" cy="540000"/>
            </a:xfrm>
            <a:prstGeom prst="rect">
              <a:avLst/>
            </a:prstGeom>
          </p:spPr>
        </p:pic>
      </p:grpSp>
      <p:grpSp>
        <p:nvGrpSpPr>
          <p:cNvPr id="14" name="Grupa 13">
            <a:extLst>
              <a:ext uri="{FF2B5EF4-FFF2-40B4-BE49-F238E27FC236}">
                <a16:creationId xmlns:a16="http://schemas.microsoft.com/office/drawing/2014/main" id="{1AB9F2B6-347D-FCD6-B30F-4A24F8F8CB19}"/>
              </a:ext>
            </a:extLst>
          </p:cNvPr>
          <p:cNvGrpSpPr/>
          <p:nvPr/>
        </p:nvGrpSpPr>
        <p:grpSpPr>
          <a:xfrm>
            <a:off x="161746" y="1835521"/>
            <a:ext cx="612000" cy="612000"/>
            <a:chOff x="652186" y="1835521"/>
            <a:chExt cx="612000" cy="612000"/>
          </a:xfrm>
        </p:grpSpPr>
        <p:sp>
          <p:nvSpPr>
            <p:cNvPr id="15" name="Owal 14">
              <a:extLst>
                <a:ext uri="{FF2B5EF4-FFF2-40B4-BE49-F238E27FC236}">
                  <a16:creationId xmlns:a16="http://schemas.microsoft.com/office/drawing/2014/main" id="{7141E153-AE86-1AA4-58E7-55E013F16661}"/>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Mikroskop z wypełnieniem pełnym">
              <a:extLst>
                <a:ext uri="{FF2B5EF4-FFF2-40B4-BE49-F238E27FC236}">
                  <a16:creationId xmlns:a16="http://schemas.microsoft.com/office/drawing/2014/main" id="{234FA236-C858-0F74-A11C-1F0F0F45B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7" name="Grupa 16">
            <a:extLst>
              <a:ext uri="{FF2B5EF4-FFF2-40B4-BE49-F238E27FC236}">
                <a16:creationId xmlns:a16="http://schemas.microsoft.com/office/drawing/2014/main" id="{9EE42FCF-46F6-9FA9-FCA4-62EF5A309142}"/>
              </a:ext>
            </a:extLst>
          </p:cNvPr>
          <p:cNvGrpSpPr/>
          <p:nvPr/>
        </p:nvGrpSpPr>
        <p:grpSpPr>
          <a:xfrm>
            <a:off x="108750" y="975063"/>
            <a:ext cx="612000" cy="612000"/>
            <a:chOff x="599190" y="975063"/>
            <a:chExt cx="612000" cy="612000"/>
          </a:xfrm>
        </p:grpSpPr>
        <p:sp>
          <p:nvSpPr>
            <p:cNvPr id="18" name="Owal 17">
              <a:extLst>
                <a:ext uri="{FF2B5EF4-FFF2-40B4-BE49-F238E27FC236}">
                  <a16:creationId xmlns:a16="http://schemas.microsoft.com/office/drawing/2014/main" id="{770D44A1-E324-8AC2-43C3-D3CA0EA1A207}"/>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DNA z wypełnieniem pełnym">
              <a:extLst>
                <a:ext uri="{FF2B5EF4-FFF2-40B4-BE49-F238E27FC236}">
                  <a16:creationId xmlns:a16="http://schemas.microsoft.com/office/drawing/2014/main" id="{E7B4B8D8-A668-F26C-19A4-3EFB74442A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20" name="Grupa 19">
            <a:extLst>
              <a:ext uri="{FF2B5EF4-FFF2-40B4-BE49-F238E27FC236}">
                <a16:creationId xmlns:a16="http://schemas.microsoft.com/office/drawing/2014/main" id="{44B13672-9D4D-9CB2-C223-E9964D08C6AA}"/>
              </a:ext>
            </a:extLst>
          </p:cNvPr>
          <p:cNvGrpSpPr/>
          <p:nvPr/>
        </p:nvGrpSpPr>
        <p:grpSpPr>
          <a:xfrm>
            <a:off x="133988" y="2695979"/>
            <a:ext cx="612000" cy="612000"/>
            <a:chOff x="624428" y="2695979"/>
            <a:chExt cx="612000" cy="612000"/>
          </a:xfrm>
        </p:grpSpPr>
        <p:sp>
          <p:nvSpPr>
            <p:cNvPr id="21" name="Owal 20">
              <a:extLst>
                <a:ext uri="{FF2B5EF4-FFF2-40B4-BE49-F238E27FC236}">
                  <a16:creationId xmlns:a16="http://schemas.microsoft.com/office/drawing/2014/main" id="{7EDC30F6-246A-3847-9749-DA491EBA9013}"/>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Sieć z wypełnieniem pełnym">
              <a:extLst>
                <a:ext uri="{FF2B5EF4-FFF2-40B4-BE49-F238E27FC236}">
                  <a16:creationId xmlns:a16="http://schemas.microsoft.com/office/drawing/2014/main" id="{1409B59C-CA17-D989-C2B9-12BDC4E1E2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3" name="Grupa 22">
            <a:extLst>
              <a:ext uri="{FF2B5EF4-FFF2-40B4-BE49-F238E27FC236}">
                <a16:creationId xmlns:a16="http://schemas.microsoft.com/office/drawing/2014/main" id="{86224625-4A3A-289B-C69B-D0429F165985}"/>
              </a:ext>
            </a:extLst>
          </p:cNvPr>
          <p:cNvGrpSpPr/>
          <p:nvPr/>
        </p:nvGrpSpPr>
        <p:grpSpPr>
          <a:xfrm>
            <a:off x="108750" y="3556437"/>
            <a:ext cx="612000" cy="612000"/>
            <a:chOff x="599190" y="3556437"/>
            <a:chExt cx="612000" cy="612000"/>
          </a:xfrm>
        </p:grpSpPr>
        <p:sp>
          <p:nvSpPr>
            <p:cNvPr id="24" name="Owal 23">
              <a:extLst>
                <a:ext uri="{FF2B5EF4-FFF2-40B4-BE49-F238E27FC236}">
                  <a16:creationId xmlns:a16="http://schemas.microsoft.com/office/drawing/2014/main" id="{10BC6C2D-A4B8-DAAF-9E14-8F2719B87971}"/>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5" name="Grafika 24" descr="bakteria z wypełnieniem pełnym">
              <a:extLst>
                <a:ext uri="{FF2B5EF4-FFF2-40B4-BE49-F238E27FC236}">
                  <a16:creationId xmlns:a16="http://schemas.microsoft.com/office/drawing/2014/main" id="{AB75FFCD-BF17-92FD-B1A2-1126A56D1E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6" name="Grupa 25">
            <a:extLst>
              <a:ext uri="{FF2B5EF4-FFF2-40B4-BE49-F238E27FC236}">
                <a16:creationId xmlns:a16="http://schemas.microsoft.com/office/drawing/2014/main" id="{771C0A67-9660-40BB-B717-CE3B1C9200AA}"/>
              </a:ext>
            </a:extLst>
          </p:cNvPr>
          <p:cNvGrpSpPr/>
          <p:nvPr/>
        </p:nvGrpSpPr>
        <p:grpSpPr>
          <a:xfrm>
            <a:off x="597146" y="4416895"/>
            <a:ext cx="622919" cy="612000"/>
            <a:chOff x="91167" y="4413936"/>
            <a:chExt cx="622919" cy="612000"/>
          </a:xfrm>
        </p:grpSpPr>
        <p:sp>
          <p:nvSpPr>
            <p:cNvPr id="27" name="Owal 26">
              <a:extLst>
                <a:ext uri="{FF2B5EF4-FFF2-40B4-BE49-F238E27FC236}">
                  <a16:creationId xmlns:a16="http://schemas.microsoft.com/office/drawing/2014/main" id="{E5DA0BFD-5A7C-D79A-5603-20F51EA7ED38}"/>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28" name="Grafika 27" descr="Wyjście z wypełnieniem pełnym">
              <a:extLst>
                <a:ext uri="{FF2B5EF4-FFF2-40B4-BE49-F238E27FC236}">
                  <a16:creationId xmlns:a16="http://schemas.microsoft.com/office/drawing/2014/main" id="{A5BBB030-D79F-52D0-E09A-DD14324B1A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4086" y="4449936"/>
              <a:ext cx="540000" cy="540000"/>
            </a:xfrm>
            <a:prstGeom prst="rect">
              <a:avLst/>
            </a:prstGeom>
          </p:spPr>
        </p:pic>
      </p:grpSp>
    </p:spTree>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A2344"/>
        </a:solidFill>
        <a:effectLst/>
      </p:bgPr>
    </p:bg>
    <p:spTree>
      <p:nvGrpSpPr>
        <p:cNvPr id="1" name=""/>
        <p:cNvGrpSpPr/>
        <p:nvPr/>
      </p:nvGrpSpPr>
      <p:grpSpPr>
        <a:xfrm>
          <a:off x="0" y="0"/>
          <a:ext cx="0" cy="0"/>
          <a:chOff x="0" y="0"/>
          <a:chExt cx="0" cy="0"/>
        </a:xfrm>
      </p:grpSpPr>
      <p:sp>
        <p:nvSpPr>
          <p:cNvPr id="2" name="TitleBox"/>
          <p:cNvSpPr txBox="1"/>
          <p:nvPr/>
        </p:nvSpPr>
        <p:spPr>
          <a:xfrm>
            <a:off x="988607" y="182880"/>
            <a:ext cx="8081187" cy="769441"/>
          </a:xfrm>
          <a:prstGeom prst="rect">
            <a:avLst/>
          </a:prstGeom>
          <a:noFill/>
        </p:spPr>
        <p:txBody>
          <a:bodyPr wrap="none">
            <a:spAutoFit/>
          </a:bodyPr>
          <a:lstStyle/>
          <a:p>
            <a:pPr algn="ctr">
              <a:defRPr>
                <a:latin typeface="Cambria"/>
              </a:defRPr>
            </a:pPr>
            <a:r>
              <a:rPr sz="4400" dirty="0">
                <a:solidFill>
                  <a:srgbClr val="FFFFFF"/>
                </a:solidFill>
              </a:rPr>
              <a:t>K</a:t>
            </a:r>
            <a:r>
              <a:rPr sz="3200" dirty="0">
                <a:solidFill>
                  <a:srgbClr val="FFFFFF"/>
                </a:solidFill>
              </a:rPr>
              <a:t>EY TOOLS, DATABASES, AND ALGORITHMS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Computational tools: NetworkX, HiCCUPS, Fit-Hi-C, MetaSPAdes, Kraken2</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Databases: 4D Nucleome, ENCODE, RNAcentral, PDB, MGnify</a:t>
            </a:r>
          </a:p>
        </p:txBody>
      </p:sp>
      <p:sp>
        <p:nvSpPr>
          <p:cNvPr id="5" name="PointBox_2"/>
          <p:cNvSpPr/>
          <p:nvPr/>
        </p:nvSpPr>
        <p:spPr>
          <a:xfrm>
            <a:off x="1371600" y="37490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Deep learning models: Akita, DeepC, Autoencoders for microbiome</a:t>
            </a:r>
          </a:p>
        </p:txBody>
      </p:sp>
      <p:sp>
        <p:nvSpPr>
          <p:cNvPr id="7" name="Dowolny kształt 6">
            <a:extLst>
              <a:ext uri="{FF2B5EF4-FFF2-40B4-BE49-F238E27FC236}">
                <a16:creationId xmlns:a16="http://schemas.microsoft.com/office/drawing/2014/main" id="{592FB989-2CEF-65D0-4DCF-A8D7AA3AD01A}"/>
              </a:ext>
            </a:extLst>
          </p:cNvPr>
          <p:cNvSpPr/>
          <p:nvPr/>
        </p:nvSpPr>
        <p:spPr>
          <a:xfrm>
            <a:off x="-29359" y="-1568654"/>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6D1CE273-45FA-0FD4-5258-77210EC13486}"/>
              </a:ext>
            </a:extLst>
          </p:cNvPr>
          <p:cNvGrpSpPr/>
          <p:nvPr/>
        </p:nvGrpSpPr>
        <p:grpSpPr>
          <a:xfrm>
            <a:off x="106180" y="114605"/>
            <a:ext cx="612000" cy="612000"/>
            <a:chOff x="596620" y="114605"/>
            <a:chExt cx="612000" cy="612000"/>
          </a:xfrm>
        </p:grpSpPr>
        <p:sp>
          <p:nvSpPr>
            <p:cNvPr id="9" name="Owal 8">
              <a:extLst>
                <a:ext uri="{FF2B5EF4-FFF2-40B4-BE49-F238E27FC236}">
                  <a16:creationId xmlns:a16="http://schemas.microsoft.com/office/drawing/2014/main" id="{8F767871-5A37-E4E4-F6DB-38455021F5FF}"/>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ęzeł z wypełnieniem pełnym">
              <a:extLst>
                <a:ext uri="{FF2B5EF4-FFF2-40B4-BE49-F238E27FC236}">
                  <a16:creationId xmlns:a16="http://schemas.microsoft.com/office/drawing/2014/main" id="{F20AED3C-0C38-092A-6E93-4C936CAA4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620" y="133269"/>
              <a:ext cx="540000" cy="540000"/>
            </a:xfrm>
            <a:prstGeom prst="rect">
              <a:avLst/>
            </a:prstGeom>
          </p:spPr>
        </p:pic>
      </p:grpSp>
      <p:grpSp>
        <p:nvGrpSpPr>
          <p:cNvPr id="11" name="Grupa 10">
            <a:extLst>
              <a:ext uri="{FF2B5EF4-FFF2-40B4-BE49-F238E27FC236}">
                <a16:creationId xmlns:a16="http://schemas.microsoft.com/office/drawing/2014/main" id="{04AC0525-6EE5-0757-DAF5-820ED5707307}"/>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101F5BCB-75E3-0D5D-3906-D809DEB41AEF}"/>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6EA5D889-DE8C-AD83-DAE7-0773247ED3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7FED0764-D5A1-19DF-E41E-1764172C4E41}"/>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413E8CE9-DD29-00FD-F942-5267651B7947}"/>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BD257C9C-DCC3-B6C8-0507-4CA747D59B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30C2266A-2673-E7F4-9FED-B486B10D4F45}"/>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0DD31DCA-5A7A-EFCA-C0D0-A6032900A79B}"/>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D2ACA6F6-DBD4-47E9-0501-35E18C20F9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3E0D0314-5448-8E74-4DC8-FD81DEF09B49}"/>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BE95101C-4BC6-087E-9656-58B4386D0CD7}"/>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80D7BA70-612F-C35A-3240-4700F66B1E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C24E4161-6B17-153B-F7AA-7AFDC7CD312C}"/>
              </a:ext>
            </a:extLst>
          </p:cNvPr>
          <p:cNvGrpSpPr/>
          <p:nvPr/>
        </p:nvGrpSpPr>
        <p:grpSpPr>
          <a:xfrm>
            <a:off x="597146" y="4416895"/>
            <a:ext cx="622919" cy="612000"/>
            <a:chOff x="91167" y="4413936"/>
            <a:chExt cx="622919" cy="612000"/>
          </a:xfrm>
        </p:grpSpPr>
        <p:sp>
          <p:nvSpPr>
            <p:cNvPr id="24" name="Owal 23">
              <a:extLst>
                <a:ext uri="{FF2B5EF4-FFF2-40B4-BE49-F238E27FC236}">
                  <a16:creationId xmlns:a16="http://schemas.microsoft.com/office/drawing/2014/main" id="{4F0862B3-837C-FFEE-2EB2-2AD04522389A}"/>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25" name="Grafika 24" descr="Wyjście z wypełnieniem pełnym">
              <a:extLst>
                <a:ext uri="{FF2B5EF4-FFF2-40B4-BE49-F238E27FC236}">
                  <a16:creationId xmlns:a16="http://schemas.microsoft.com/office/drawing/2014/main" id="{0D83BD39-C4DB-6987-7C08-5B926241F2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4086" y="4449936"/>
              <a:ext cx="540000" cy="540000"/>
            </a:xfrm>
            <a:prstGeom prst="rect">
              <a:avLst/>
            </a:prstGeom>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A2344"/>
        </a:solidFill>
        <a:effectLst/>
      </p:bgPr>
    </p:bg>
    <p:spTree>
      <p:nvGrpSpPr>
        <p:cNvPr id="1" name=""/>
        <p:cNvGrpSpPr/>
        <p:nvPr/>
      </p:nvGrpSpPr>
      <p:grpSpPr>
        <a:xfrm>
          <a:off x="0" y="0"/>
          <a:ext cx="0" cy="0"/>
          <a:chOff x="0" y="0"/>
          <a:chExt cx="0" cy="0"/>
        </a:xfrm>
      </p:grpSpPr>
      <p:sp>
        <p:nvSpPr>
          <p:cNvPr id="2" name="TitleBox"/>
          <p:cNvSpPr txBox="1"/>
          <p:nvPr/>
        </p:nvSpPr>
        <p:spPr>
          <a:xfrm>
            <a:off x="3286671" y="182880"/>
            <a:ext cx="3485057" cy="769441"/>
          </a:xfrm>
          <a:prstGeom prst="rect">
            <a:avLst/>
          </a:prstGeom>
          <a:noFill/>
        </p:spPr>
        <p:txBody>
          <a:bodyPr wrap="none">
            <a:spAutoFit/>
          </a:bodyPr>
          <a:lstStyle/>
          <a:p>
            <a:pPr algn="ctr">
              <a:defRPr>
                <a:latin typeface="Cambria"/>
              </a:defRPr>
            </a:pPr>
            <a:r>
              <a:rPr sz="4400" dirty="0">
                <a:solidFill>
                  <a:srgbClr val="FFFFFF"/>
                </a:solidFill>
              </a:rPr>
              <a:t>O</a:t>
            </a:r>
            <a:r>
              <a:rPr sz="3200" dirty="0">
                <a:solidFill>
                  <a:srgbClr val="FFFFFF"/>
                </a:solidFill>
              </a:rPr>
              <a:t>PEN QUESTIONS</a:t>
            </a:r>
          </a:p>
        </p:txBody>
      </p:sp>
      <p:sp>
        <p:nvSpPr>
          <p:cNvPr id="3" name="PointBox_0"/>
          <p:cNvSpPr/>
          <p:nvPr/>
        </p:nvSpPr>
        <p:spPr>
          <a:xfrm>
            <a:off x="1371600" y="137160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How predictive are 3D contacts for gene expression?</a:t>
            </a:r>
          </a:p>
        </p:txBody>
      </p:sp>
      <p:sp>
        <p:nvSpPr>
          <p:cNvPr id="4" name="PointBox_1"/>
          <p:cNvSpPr/>
          <p:nvPr/>
        </p:nvSpPr>
        <p:spPr>
          <a:xfrm>
            <a:off x="1371600" y="256032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Can microbiome and host genomics be integrated reliably?</a:t>
            </a:r>
          </a:p>
        </p:txBody>
      </p:sp>
      <p:sp>
        <p:nvSpPr>
          <p:cNvPr id="5" name="PointBox_2"/>
          <p:cNvSpPr/>
          <p:nvPr/>
        </p:nvSpPr>
        <p:spPr>
          <a:xfrm>
            <a:off x="1371600" y="3749040"/>
            <a:ext cx="7315200" cy="109728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What is the role of AI in multi-omics prediction?</a:t>
            </a:r>
          </a:p>
        </p:txBody>
      </p:sp>
      <p:sp>
        <p:nvSpPr>
          <p:cNvPr id="7" name="Dowolny kształt 6">
            <a:extLst>
              <a:ext uri="{FF2B5EF4-FFF2-40B4-BE49-F238E27FC236}">
                <a16:creationId xmlns:a16="http://schemas.microsoft.com/office/drawing/2014/main" id="{94ADC661-6E16-A579-91C4-D63AD66BB40D}"/>
              </a:ext>
            </a:extLst>
          </p:cNvPr>
          <p:cNvSpPr/>
          <p:nvPr/>
        </p:nvSpPr>
        <p:spPr>
          <a:xfrm>
            <a:off x="-29359" y="-1568654"/>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8" name="Grupa 7">
            <a:extLst>
              <a:ext uri="{FF2B5EF4-FFF2-40B4-BE49-F238E27FC236}">
                <a16:creationId xmlns:a16="http://schemas.microsoft.com/office/drawing/2014/main" id="{4996BA27-14E0-FBFB-909F-1672F65A08CC}"/>
              </a:ext>
            </a:extLst>
          </p:cNvPr>
          <p:cNvGrpSpPr/>
          <p:nvPr/>
        </p:nvGrpSpPr>
        <p:grpSpPr>
          <a:xfrm>
            <a:off x="106180" y="114605"/>
            <a:ext cx="612000" cy="612000"/>
            <a:chOff x="596620" y="114605"/>
            <a:chExt cx="612000" cy="612000"/>
          </a:xfrm>
        </p:grpSpPr>
        <p:sp>
          <p:nvSpPr>
            <p:cNvPr id="9" name="Owal 8">
              <a:extLst>
                <a:ext uri="{FF2B5EF4-FFF2-40B4-BE49-F238E27FC236}">
                  <a16:creationId xmlns:a16="http://schemas.microsoft.com/office/drawing/2014/main" id="{F692AEA2-1AC6-BD38-425D-CC06655F0719}"/>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0" name="Grafika 9" descr="Węzeł z wypełnieniem pełnym">
              <a:extLst>
                <a:ext uri="{FF2B5EF4-FFF2-40B4-BE49-F238E27FC236}">
                  <a16:creationId xmlns:a16="http://schemas.microsoft.com/office/drawing/2014/main" id="{330EB260-D842-2948-B1F6-154CD4B15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620" y="133269"/>
              <a:ext cx="540000" cy="540000"/>
            </a:xfrm>
            <a:prstGeom prst="rect">
              <a:avLst/>
            </a:prstGeom>
          </p:spPr>
        </p:pic>
      </p:grpSp>
      <p:grpSp>
        <p:nvGrpSpPr>
          <p:cNvPr id="11" name="Grupa 10">
            <a:extLst>
              <a:ext uri="{FF2B5EF4-FFF2-40B4-BE49-F238E27FC236}">
                <a16:creationId xmlns:a16="http://schemas.microsoft.com/office/drawing/2014/main" id="{4F58CB57-41CD-8FE1-9BEF-58127E7E15D6}"/>
              </a:ext>
            </a:extLst>
          </p:cNvPr>
          <p:cNvGrpSpPr/>
          <p:nvPr/>
        </p:nvGrpSpPr>
        <p:grpSpPr>
          <a:xfrm>
            <a:off x="161746" y="1835521"/>
            <a:ext cx="612000" cy="612000"/>
            <a:chOff x="652186" y="1835521"/>
            <a:chExt cx="612000" cy="612000"/>
          </a:xfrm>
        </p:grpSpPr>
        <p:sp>
          <p:nvSpPr>
            <p:cNvPr id="12" name="Owal 11">
              <a:extLst>
                <a:ext uri="{FF2B5EF4-FFF2-40B4-BE49-F238E27FC236}">
                  <a16:creationId xmlns:a16="http://schemas.microsoft.com/office/drawing/2014/main" id="{BCE0107A-D759-350F-E79A-FA8325607D9F}"/>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3" name="Grafika 12" descr="Mikroskop z wypełnieniem pełnym">
              <a:extLst>
                <a:ext uri="{FF2B5EF4-FFF2-40B4-BE49-F238E27FC236}">
                  <a16:creationId xmlns:a16="http://schemas.microsoft.com/office/drawing/2014/main" id="{E941736C-AEB7-6354-8A2D-8F1BB38B0D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14" name="Grupa 13">
            <a:extLst>
              <a:ext uri="{FF2B5EF4-FFF2-40B4-BE49-F238E27FC236}">
                <a16:creationId xmlns:a16="http://schemas.microsoft.com/office/drawing/2014/main" id="{DABA67B8-51E2-1ACF-0A1A-6F0C2564AAAC}"/>
              </a:ext>
            </a:extLst>
          </p:cNvPr>
          <p:cNvGrpSpPr/>
          <p:nvPr/>
        </p:nvGrpSpPr>
        <p:grpSpPr>
          <a:xfrm>
            <a:off x="108750" y="975063"/>
            <a:ext cx="612000" cy="612000"/>
            <a:chOff x="599190" y="975063"/>
            <a:chExt cx="612000" cy="612000"/>
          </a:xfrm>
        </p:grpSpPr>
        <p:sp>
          <p:nvSpPr>
            <p:cNvPr id="15" name="Owal 14">
              <a:extLst>
                <a:ext uri="{FF2B5EF4-FFF2-40B4-BE49-F238E27FC236}">
                  <a16:creationId xmlns:a16="http://schemas.microsoft.com/office/drawing/2014/main" id="{028AEA61-5557-3470-90A1-21E1EDC24605}"/>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6" name="Grafika 15" descr="DNA z wypełnieniem pełnym">
              <a:extLst>
                <a:ext uri="{FF2B5EF4-FFF2-40B4-BE49-F238E27FC236}">
                  <a16:creationId xmlns:a16="http://schemas.microsoft.com/office/drawing/2014/main" id="{1EA4B59F-3EEC-7AAE-DA9B-FCAACF6186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17" name="Grupa 16">
            <a:extLst>
              <a:ext uri="{FF2B5EF4-FFF2-40B4-BE49-F238E27FC236}">
                <a16:creationId xmlns:a16="http://schemas.microsoft.com/office/drawing/2014/main" id="{D607A649-2DB4-3F2E-F939-0E8F0D7CBF4B}"/>
              </a:ext>
            </a:extLst>
          </p:cNvPr>
          <p:cNvGrpSpPr/>
          <p:nvPr/>
        </p:nvGrpSpPr>
        <p:grpSpPr>
          <a:xfrm>
            <a:off x="133988" y="2695979"/>
            <a:ext cx="612000" cy="612000"/>
            <a:chOff x="624428" y="2695979"/>
            <a:chExt cx="612000" cy="612000"/>
          </a:xfrm>
        </p:grpSpPr>
        <p:sp>
          <p:nvSpPr>
            <p:cNvPr id="18" name="Owal 17">
              <a:extLst>
                <a:ext uri="{FF2B5EF4-FFF2-40B4-BE49-F238E27FC236}">
                  <a16:creationId xmlns:a16="http://schemas.microsoft.com/office/drawing/2014/main" id="{B2D80DB2-9E9C-5D99-1723-F0385B0A6CED}"/>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19" name="Grafika 18" descr="Sieć z wypełnieniem pełnym">
              <a:extLst>
                <a:ext uri="{FF2B5EF4-FFF2-40B4-BE49-F238E27FC236}">
                  <a16:creationId xmlns:a16="http://schemas.microsoft.com/office/drawing/2014/main" id="{E12662A9-DF71-FB4F-6AB2-3B2F3BBC48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20" name="Grupa 19">
            <a:extLst>
              <a:ext uri="{FF2B5EF4-FFF2-40B4-BE49-F238E27FC236}">
                <a16:creationId xmlns:a16="http://schemas.microsoft.com/office/drawing/2014/main" id="{C8327EF4-5C38-4CF6-E2B8-5C6CF5862C7B}"/>
              </a:ext>
            </a:extLst>
          </p:cNvPr>
          <p:cNvGrpSpPr/>
          <p:nvPr/>
        </p:nvGrpSpPr>
        <p:grpSpPr>
          <a:xfrm>
            <a:off x="108750" y="3556437"/>
            <a:ext cx="612000" cy="612000"/>
            <a:chOff x="599190" y="3556437"/>
            <a:chExt cx="612000" cy="612000"/>
          </a:xfrm>
        </p:grpSpPr>
        <p:sp>
          <p:nvSpPr>
            <p:cNvPr id="21" name="Owal 20">
              <a:extLst>
                <a:ext uri="{FF2B5EF4-FFF2-40B4-BE49-F238E27FC236}">
                  <a16:creationId xmlns:a16="http://schemas.microsoft.com/office/drawing/2014/main" id="{BEAB2367-AA11-CD58-FB35-EF31671CD2E8}"/>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22" name="Grafika 21" descr="bakteria z wypełnieniem pełnym">
              <a:extLst>
                <a:ext uri="{FF2B5EF4-FFF2-40B4-BE49-F238E27FC236}">
                  <a16:creationId xmlns:a16="http://schemas.microsoft.com/office/drawing/2014/main" id="{20AA55BF-1E58-76D4-74D6-01FAAABADC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23" name="Grupa 22">
            <a:extLst>
              <a:ext uri="{FF2B5EF4-FFF2-40B4-BE49-F238E27FC236}">
                <a16:creationId xmlns:a16="http://schemas.microsoft.com/office/drawing/2014/main" id="{AC997B9C-94DC-11BC-CE23-F8183BBC71B4}"/>
              </a:ext>
            </a:extLst>
          </p:cNvPr>
          <p:cNvGrpSpPr/>
          <p:nvPr/>
        </p:nvGrpSpPr>
        <p:grpSpPr>
          <a:xfrm>
            <a:off x="597146" y="4416895"/>
            <a:ext cx="622919" cy="612000"/>
            <a:chOff x="91167" y="4413936"/>
            <a:chExt cx="622919" cy="612000"/>
          </a:xfrm>
        </p:grpSpPr>
        <p:sp>
          <p:nvSpPr>
            <p:cNvPr id="24" name="Owal 23">
              <a:extLst>
                <a:ext uri="{FF2B5EF4-FFF2-40B4-BE49-F238E27FC236}">
                  <a16:creationId xmlns:a16="http://schemas.microsoft.com/office/drawing/2014/main" id="{DD655B3D-9689-E67D-3463-02503D9B9A24}"/>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a:p>
          </p:txBody>
        </p:sp>
        <p:pic>
          <p:nvPicPr>
            <p:cNvPr id="25" name="Grafika 24" descr="Wyjście z wypełnieniem pełnym">
              <a:extLst>
                <a:ext uri="{FF2B5EF4-FFF2-40B4-BE49-F238E27FC236}">
                  <a16:creationId xmlns:a16="http://schemas.microsoft.com/office/drawing/2014/main" id="{EE9F906A-71D5-2324-D6DB-A3D055EEA3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4086" y="4449936"/>
              <a:ext cx="540000" cy="540000"/>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0363"/>
        </a:solidFill>
        <a:effectLst/>
      </p:bgPr>
    </p:bg>
    <p:spTree>
      <p:nvGrpSpPr>
        <p:cNvPr id="1" name="">
          <a:extLst>
            <a:ext uri="{FF2B5EF4-FFF2-40B4-BE49-F238E27FC236}">
              <a16:creationId xmlns:a16="http://schemas.microsoft.com/office/drawing/2014/main" id="{9D69CA6D-F9C1-5D51-FF56-2BB750F272E2}"/>
            </a:ext>
          </a:extLst>
        </p:cNvPr>
        <p:cNvGrpSpPr/>
        <p:nvPr/>
      </p:nvGrpSpPr>
      <p:grpSpPr>
        <a:xfrm>
          <a:off x="0" y="0"/>
          <a:ext cx="0" cy="0"/>
          <a:chOff x="0" y="0"/>
          <a:chExt cx="0" cy="0"/>
        </a:xfrm>
      </p:grpSpPr>
      <p:sp>
        <p:nvSpPr>
          <p:cNvPr id="2" name="TitleBox">
            <a:extLst>
              <a:ext uri="{FF2B5EF4-FFF2-40B4-BE49-F238E27FC236}">
                <a16:creationId xmlns:a16="http://schemas.microsoft.com/office/drawing/2014/main" id="{8A55D2D8-7BDB-8DE5-47DC-D455AF6741D1}"/>
              </a:ext>
            </a:extLst>
          </p:cNvPr>
          <p:cNvSpPr txBox="1"/>
          <p:nvPr/>
        </p:nvSpPr>
        <p:spPr>
          <a:xfrm>
            <a:off x="1750898" y="182880"/>
            <a:ext cx="6556603" cy="769441"/>
          </a:xfrm>
          <a:prstGeom prst="rect">
            <a:avLst/>
          </a:prstGeom>
          <a:noFill/>
        </p:spPr>
        <p:txBody>
          <a:bodyPr wrap="none">
            <a:spAutoFit/>
          </a:bodyPr>
          <a:lstStyle/>
          <a:p>
            <a:pPr algn="ctr">
              <a:defRPr>
                <a:latin typeface="Cambria"/>
              </a:defRPr>
            </a:pPr>
            <a:r>
              <a:rPr lang="pl-PL" sz="4400" dirty="0">
                <a:solidFill>
                  <a:srgbClr val="FFFFFF"/>
                </a:solidFill>
              </a:rPr>
              <a:t>L</a:t>
            </a:r>
            <a:r>
              <a:rPr sz="3200" dirty="0">
                <a:solidFill>
                  <a:srgbClr val="FFFFFF"/>
                </a:solidFill>
              </a:rPr>
              <a:t>INKING NUMBER, TWIST, WRITHE</a:t>
            </a:r>
          </a:p>
        </p:txBody>
      </p:sp>
      <p:sp>
        <p:nvSpPr>
          <p:cNvPr id="3" name="PointBox_0">
            <a:extLst>
              <a:ext uri="{FF2B5EF4-FFF2-40B4-BE49-F238E27FC236}">
                <a16:creationId xmlns:a16="http://schemas.microsoft.com/office/drawing/2014/main" id="{EAC64CE4-3A27-B5E1-76C2-16F3DC34B8A7}"/>
              </a:ext>
            </a:extLst>
          </p:cNvPr>
          <p:cNvSpPr/>
          <p:nvPr/>
        </p:nvSpPr>
        <p:spPr>
          <a:xfrm>
            <a:off x="1371600" y="1371600"/>
            <a:ext cx="7315200" cy="731520"/>
          </a:xfrm>
          <a:prstGeom prst="round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defRPr sz="2800">
                <a:solidFill>
                  <a:srgbClr val="000000"/>
                </a:solidFill>
                <a:latin typeface="Calibri"/>
              </a:defRPr>
            </a:pPr>
            <a:r>
              <a:t>➿ Linking number: total number of DNA turns</a:t>
            </a:r>
          </a:p>
        </p:txBody>
      </p:sp>
      <p:sp>
        <p:nvSpPr>
          <p:cNvPr id="44" name="Dowolny kształt 43">
            <a:extLst>
              <a:ext uri="{FF2B5EF4-FFF2-40B4-BE49-F238E27FC236}">
                <a16:creationId xmlns:a16="http://schemas.microsoft.com/office/drawing/2014/main" id="{A0B19058-014C-57CD-D2A1-964945C4FC8C}"/>
              </a:ext>
            </a:extLst>
          </p:cNvPr>
          <p:cNvSpPr/>
          <p:nvPr/>
        </p:nvSpPr>
        <p:spPr>
          <a:xfrm>
            <a:off x="-29359" y="-5879395"/>
            <a:ext cx="849086" cy="12600000"/>
          </a:xfrm>
          <a:custGeom>
            <a:avLst/>
            <a:gdLst>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0" fmla="*/ 0 w 849093"/>
              <a:gd name="csY0" fmla="*/ 0 h 12600000"/>
              <a:gd name="csX1" fmla="*/ 849086 w 849093"/>
              <a:gd name="csY1" fmla="*/ 0 h 12600000"/>
              <a:gd name="csX2" fmla="*/ 849086 w 849093"/>
              <a:gd name="csY2" fmla="*/ 5902053 h 12600000"/>
              <a:gd name="csX3" fmla="*/ 848988 w 849093"/>
              <a:gd name="csY3" fmla="*/ 5902031 h 12600000"/>
              <a:gd name="csX4" fmla="*/ 506988 w 849093"/>
              <a:gd name="csY4" fmla="*/ 6280031 h 12600000"/>
              <a:gd name="csX5" fmla="*/ 848988 w 849093"/>
              <a:gd name="csY5" fmla="*/ 6658031 h 12600000"/>
              <a:gd name="csX6" fmla="*/ 849086 w 849093"/>
              <a:gd name="csY6" fmla="*/ 6658009 h 12600000"/>
              <a:gd name="csX7" fmla="*/ 849086 w 849093"/>
              <a:gd name="csY7" fmla="*/ 12600000 h 12600000"/>
              <a:gd name="csX8" fmla="*/ 0 w 849093"/>
              <a:gd name="csY8" fmla="*/ 12600000 h 12600000"/>
              <a:gd name="csX9" fmla="*/ 0 w 849093"/>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5800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684135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58031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694607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 name="csX0" fmla="*/ 0 w 849086"/>
              <a:gd name="csY0" fmla="*/ 0 h 12600000"/>
              <a:gd name="csX1" fmla="*/ 849086 w 849086"/>
              <a:gd name="csY1" fmla="*/ 0 h 12600000"/>
              <a:gd name="csX2" fmla="*/ 849086 w 849086"/>
              <a:gd name="csY2" fmla="*/ 5902053 h 12600000"/>
              <a:gd name="csX3" fmla="*/ 848988 w 849086"/>
              <a:gd name="csY3" fmla="*/ 5902031 h 12600000"/>
              <a:gd name="csX4" fmla="*/ 506988 w 849086"/>
              <a:gd name="csY4" fmla="*/ 6280031 h 12600000"/>
              <a:gd name="csX5" fmla="*/ 848988 w 849086"/>
              <a:gd name="csY5" fmla="*/ 6719432 h 12600000"/>
              <a:gd name="csX6" fmla="*/ 849086 w 849086"/>
              <a:gd name="csY6" fmla="*/ 6851339 h 12600000"/>
              <a:gd name="csX7" fmla="*/ 849086 w 849086"/>
              <a:gd name="csY7" fmla="*/ 12600000 h 12600000"/>
              <a:gd name="csX8" fmla="*/ 0 w 849086"/>
              <a:gd name="csY8" fmla="*/ 12600000 h 12600000"/>
              <a:gd name="csX9" fmla="*/ 0 w 849086"/>
              <a:gd name="csY9" fmla="*/ 0 h 126000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Lst>
            <a:rect l="l" t="t" r="r" b="b"/>
            <a:pathLst>
              <a:path w="849086" h="12600000">
                <a:moveTo>
                  <a:pt x="0" y="0"/>
                </a:moveTo>
                <a:lnTo>
                  <a:pt x="849086" y="0"/>
                </a:lnTo>
                <a:lnTo>
                  <a:pt x="849086" y="5902053"/>
                </a:lnTo>
                <a:cubicBezTo>
                  <a:pt x="849053" y="5902046"/>
                  <a:pt x="849021" y="5902038"/>
                  <a:pt x="848988" y="5902031"/>
                </a:cubicBezTo>
                <a:cubicBezTo>
                  <a:pt x="840375" y="5968652"/>
                  <a:pt x="506988" y="5907957"/>
                  <a:pt x="506988" y="6280031"/>
                </a:cubicBezTo>
                <a:cubicBezTo>
                  <a:pt x="506988" y="6652105"/>
                  <a:pt x="848213" y="6650631"/>
                  <a:pt x="848988" y="6719432"/>
                </a:cubicBezTo>
                <a:cubicBezTo>
                  <a:pt x="849021" y="6719425"/>
                  <a:pt x="849053" y="6851346"/>
                  <a:pt x="849086" y="6851339"/>
                </a:cubicBezTo>
                <a:lnTo>
                  <a:pt x="849086" y="12600000"/>
                </a:lnTo>
                <a:lnTo>
                  <a:pt x="0" y="12600000"/>
                </a:lnTo>
                <a:lnTo>
                  <a:pt x="0"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pl-PL"/>
          </a:p>
        </p:txBody>
      </p:sp>
      <p:grpSp>
        <p:nvGrpSpPr>
          <p:cNvPr id="45" name="Grupa 44">
            <a:extLst>
              <a:ext uri="{FF2B5EF4-FFF2-40B4-BE49-F238E27FC236}">
                <a16:creationId xmlns:a16="http://schemas.microsoft.com/office/drawing/2014/main" id="{3C61C202-93BE-43A9-4F79-B5FECBE602D9}"/>
              </a:ext>
            </a:extLst>
          </p:cNvPr>
          <p:cNvGrpSpPr/>
          <p:nvPr/>
        </p:nvGrpSpPr>
        <p:grpSpPr>
          <a:xfrm>
            <a:off x="111699" y="4401159"/>
            <a:ext cx="622919" cy="612000"/>
            <a:chOff x="91167" y="4413936"/>
            <a:chExt cx="622919" cy="612000"/>
          </a:xfrm>
        </p:grpSpPr>
        <p:sp>
          <p:nvSpPr>
            <p:cNvPr id="46" name="Owal 45">
              <a:extLst>
                <a:ext uri="{FF2B5EF4-FFF2-40B4-BE49-F238E27FC236}">
                  <a16:creationId xmlns:a16="http://schemas.microsoft.com/office/drawing/2014/main" id="{C6C95B49-1230-90F5-A4E6-35B04CBE9E90}"/>
                </a:ext>
              </a:extLst>
            </p:cNvPr>
            <p:cNvSpPr/>
            <p:nvPr/>
          </p:nvSpPr>
          <p:spPr>
            <a:xfrm>
              <a:off x="91167" y="4413936"/>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47" name="Grafika 46" descr="Wyjście z wypełnieniem pełnym">
              <a:extLst>
                <a:ext uri="{FF2B5EF4-FFF2-40B4-BE49-F238E27FC236}">
                  <a16:creationId xmlns:a16="http://schemas.microsoft.com/office/drawing/2014/main" id="{12F5BBBE-D8B5-AF47-DD13-F6B28BCA06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4086" y="4449936"/>
              <a:ext cx="540000" cy="540000"/>
            </a:xfrm>
            <a:prstGeom prst="rect">
              <a:avLst/>
            </a:prstGeom>
          </p:spPr>
        </p:pic>
      </p:grpSp>
      <p:grpSp>
        <p:nvGrpSpPr>
          <p:cNvPr id="48" name="Grupa 47">
            <a:extLst>
              <a:ext uri="{FF2B5EF4-FFF2-40B4-BE49-F238E27FC236}">
                <a16:creationId xmlns:a16="http://schemas.microsoft.com/office/drawing/2014/main" id="{37852916-76C4-F9BC-1D47-56CF2A7B10C4}"/>
              </a:ext>
            </a:extLst>
          </p:cNvPr>
          <p:cNvGrpSpPr/>
          <p:nvPr/>
        </p:nvGrpSpPr>
        <p:grpSpPr>
          <a:xfrm>
            <a:off x="161746" y="1835521"/>
            <a:ext cx="612000" cy="612000"/>
            <a:chOff x="652186" y="1835521"/>
            <a:chExt cx="612000" cy="612000"/>
          </a:xfrm>
        </p:grpSpPr>
        <p:sp>
          <p:nvSpPr>
            <p:cNvPr id="49" name="Owal 48">
              <a:extLst>
                <a:ext uri="{FF2B5EF4-FFF2-40B4-BE49-F238E27FC236}">
                  <a16:creationId xmlns:a16="http://schemas.microsoft.com/office/drawing/2014/main" id="{6C2D0526-F0A0-AF2C-9ACA-BBA82CC0928C}"/>
                </a:ext>
              </a:extLst>
            </p:cNvPr>
            <p:cNvSpPr/>
            <p:nvPr/>
          </p:nvSpPr>
          <p:spPr>
            <a:xfrm>
              <a:off x="652186" y="1835521"/>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0" name="Grafika 49" descr="Mikroskop z wypełnieniem pełnym">
              <a:extLst>
                <a:ext uri="{FF2B5EF4-FFF2-40B4-BE49-F238E27FC236}">
                  <a16:creationId xmlns:a16="http://schemas.microsoft.com/office/drawing/2014/main" id="{1F052399-C1F0-C4F0-31E1-94128C5754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032" y="1867979"/>
              <a:ext cx="540000" cy="540000"/>
            </a:xfrm>
            <a:prstGeom prst="rect">
              <a:avLst/>
            </a:prstGeom>
          </p:spPr>
        </p:pic>
      </p:grpSp>
      <p:grpSp>
        <p:nvGrpSpPr>
          <p:cNvPr id="51" name="Grupa 50">
            <a:extLst>
              <a:ext uri="{FF2B5EF4-FFF2-40B4-BE49-F238E27FC236}">
                <a16:creationId xmlns:a16="http://schemas.microsoft.com/office/drawing/2014/main" id="{1D180096-E18F-A425-EA79-BAA590D4AF93}"/>
              </a:ext>
            </a:extLst>
          </p:cNvPr>
          <p:cNvGrpSpPr/>
          <p:nvPr/>
        </p:nvGrpSpPr>
        <p:grpSpPr>
          <a:xfrm>
            <a:off x="108750" y="975063"/>
            <a:ext cx="612000" cy="612000"/>
            <a:chOff x="599190" y="975063"/>
            <a:chExt cx="612000" cy="612000"/>
          </a:xfrm>
        </p:grpSpPr>
        <p:sp>
          <p:nvSpPr>
            <p:cNvPr id="52" name="Owal 51">
              <a:extLst>
                <a:ext uri="{FF2B5EF4-FFF2-40B4-BE49-F238E27FC236}">
                  <a16:creationId xmlns:a16="http://schemas.microsoft.com/office/drawing/2014/main" id="{0DDDD74E-B179-F051-21CC-C16278610382}"/>
                </a:ext>
              </a:extLst>
            </p:cNvPr>
            <p:cNvSpPr/>
            <p:nvPr/>
          </p:nvSpPr>
          <p:spPr>
            <a:xfrm>
              <a:off x="599190" y="975063"/>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3" name="Grafika 52" descr="DNA z wypełnieniem pełnym">
              <a:extLst>
                <a:ext uri="{FF2B5EF4-FFF2-40B4-BE49-F238E27FC236}">
                  <a16:creationId xmlns:a16="http://schemas.microsoft.com/office/drawing/2014/main" id="{150EB453-B6B2-F670-F138-4D9D7D4DBA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118" y="1004269"/>
              <a:ext cx="540000" cy="540000"/>
            </a:xfrm>
            <a:prstGeom prst="rect">
              <a:avLst/>
            </a:prstGeom>
          </p:spPr>
        </p:pic>
      </p:grpSp>
      <p:grpSp>
        <p:nvGrpSpPr>
          <p:cNvPr id="54" name="Grupa 53">
            <a:extLst>
              <a:ext uri="{FF2B5EF4-FFF2-40B4-BE49-F238E27FC236}">
                <a16:creationId xmlns:a16="http://schemas.microsoft.com/office/drawing/2014/main" id="{9FDFBE92-17AF-D8DC-B1C7-A387F7117902}"/>
              </a:ext>
            </a:extLst>
          </p:cNvPr>
          <p:cNvGrpSpPr/>
          <p:nvPr/>
        </p:nvGrpSpPr>
        <p:grpSpPr>
          <a:xfrm>
            <a:off x="133988" y="2695979"/>
            <a:ext cx="612000" cy="612000"/>
            <a:chOff x="624428" y="2695979"/>
            <a:chExt cx="612000" cy="612000"/>
          </a:xfrm>
        </p:grpSpPr>
        <p:sp>
          <p:nvSpPr>
            <p:cNvPr id="55" name="Owal 54">
              <a:extLst>
                <a:ext uri="{FF2B5EF4-FFF2-40B4-BE49-F238E27FC236}">
                  <a16:creationId xmlns:a16="http://schemas.microsoft.com/office/drawing/2014/main" id="{B84F0F60-E03F-5A58-EDF2-E69859AEA4B4}"/>
                </a:ext>
              </a:extLst>
            </p:cNvPr>
            <p:cNvSpPr/>
            <p:nvPr/>
          </p:nvSpPr>
          <p:spPr>
            <a:xfrm>
              <a:off x="624428" y="2695979"/>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6" name="Grafika 55" descr="Sieć z wypełnieniem pełnym">
              <a:extLst>
                <a:ext uri="{FF2B5EF4-FFF2-40B4-BE49-F238E27FC236}">
                  <a16:creationId xmlns:a16="http://schemas.microsoft.com/office/drawing/2014/main" id="{4D91CD34-4B4D-42C0-B67C-877A87F048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5312" y="2731918"/>
              <a:ext cx="540000" cy="540000"/>
            </a:xfrm>
            <a:prstGeom prst="rect">
              <a:avLst/>
            </a:prstGeom>
          </p:spPr>
        </p:pic>
      </p:grpSp>
      <p:grpSp>
        <p:nvGrpSpPr>
          <p:cNvPr id="57" name="Grupa 56">
            <a:extLst>
              <a:ext uri="{FF2B5EF4-FFF2-40B4-BE49-F238E27FC236}">
                <a16:creationId xmlns:a16="http://schemas.microsoft.com/office/drawing/2014/main" id="{4A1D65FB-D843-3E92-4084-854471F8110B}"/>
              </a:ext>
            </a:extLst>
          </p:cNvPr>
          <p:cNvGrpSpPr/>
          <p:nvPr/>
        </p:nvGrpSpPr>
        <p:grpSpPr>
          <a:xfrm>
            <a:off x="108750" y="3556437"/>
            <a:ext cx="612000" cy="612000"/>
            <a:chOff x="599190" y="3556437"/>
            <a:chExt cx="612000" cy="612000"/>
          </a:xfrm>
        </p:grpSpPr>
        <p:sp>
          <p:nvSpPr>
            <p:cNvPr id="58" name="Owal 57">
              <a:extLst>
                <a:ext uri="{FF2B5EF4-FFF2-40B4-BE49-F238E27FC236}">
                  <a16:creationId xmlns:a16="http://schemas.microsoft.com/office/drawing/2014/main" id="{E8A8DCF9-593D-38F9-56E5-5DFAC58D4591}"/>
                </a:ext>
              </a:extLst>
            </p:cNvPr>
            <p:cNvSpPr/>
            <p:nvPr/>
          </p:nvSpPr>
          <p:spPr>
            <a:xfrm>
              <a:off x="599190" y="3556437"/>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59" name="Grafika 58" descr="bakteria z wypełnieniem pełnym">
              <a:extLst>
                <a:ext uri="{FF2B5EF4-FFF2-40B4-BE49-F238E27FC236}">
                  <a16:creationId xmlns:a16="http://schemas.microsoft.com/office/drawing/2014/main" id="{AF123623-9FC4-53D4-9F56-E18D6B8BB7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4428" y="3602171"/>
              <a:ext cx="540000" cy="540000"/>
            </a:xfrm>
            <a:prstGeom prst="rect">
              <a:avLst/>
            </a:prstGeom>
          </p:spPr>
        </p:pic>
      </p:grpSp>
      <p:grpSp>
        <p:nvGrpSpPr>
          <p:cNvPr id="60" name="Grupa 59">
            <a:extLst>
              <a:ext uri="{FF2B5EF4-FFF2-40B4-BE49-F238E27FC236}">
                <a16:creationId xmlns:a16="http://schemas.microsoft.com/office/drawing/2014/main" id="{6E9D5AC2-78E3-88DC-F40F-5DE281C986FC}"/>
              </a:ext>
            </a:extLst>
          </p:cNvPr>
          <p:cNvGrpSpPr/>
          <p:nvPr/>
        </p:nvGrpSpPr>
        <p:grpSpPr>
          <a:xfrm>
            <a:off x="596620" y="114605"/>
            <a:ext cx="612000" cy="612000"/>
            <a:chOff x="596620" y="114605"/>
            <a:chExt cx="612000" cy="612000"/>
          </a:xfrm>
        </p:grpSpPr>
        <p:sp>
          <p:nvSpPr>
            <p:cNvPr id="61" name="Owal 60">
              <a:extLst>
                <a:ext uri="{FF2B5EF4-FFF2-40B4-BE49-F238E27FC236}">
                  <a16:creationId xmlns:a16="http://schemas.microsoft.com/office/drawing/2014/main" id="{356CEDF7-74A7-C4A4-41BA-C65EB0895BC4}"/>
                </a:ext>
              </a:extLst>
            </p:cNvPr>
            <p:cNvSpPr/>
            <p:nvPr/>
          </p:nvSpPr>
          <p:spPr>
            <a:xfrm>
              <a:off x="596620" y="114605"/>
              <a:ext cx="612000" cy="612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l-PL" dirty="0"/>
            </a:p>
          </p:txBody>
        </p:sp>
        <p:pic>
          <p:nvPicPr>
            <p:cNvPr id="62" name="Grafika 61" descr="Węzeł z wypełnieniem pełnym">
              <a:extLst>
                <a:ext uri="{FF2B5EF4-FFF2-40B4-BE49-F238E27FC236}">
                  <a16:creationId xmlns:a16="http://schemas.microsoft.com/office/drawing/2014/main" id="{D6E15F6F-ED86-7707-A592-2E843069FF9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2620" y="133269"/>
              <a:ext cx="540000" cy="540000"/>
            </a:xfrm>
            <a:prstGeom prst="rect">
              <a:avLst/>
            </a:prstGeom>
          </p:spPr>
        </p:pic>
      </p:grpSp>
      <p:pic>
        <p:nvPicPr>
          <p:cNvPr id="8" name="Obraz 7" descr="Obraz zawierający Czcionka, tekst, krąg, diagram&#10;&#10;Zawartość wygenerowana przez AI może być niepoprawna.">
            <a:extLst>
              <a:ext uri="{FF2B5EF4-FFF2-40B4-BE49-F238E27FC236}">
                <a16:creationId xmlns:a16="http://schemas.microsoft.com/office/drawing/2014/main" id="{9C63C710-754D-2A11-78D1-C5859DB4E072}"/>
              </a:ext>
            </a:extLst>
          </p:cNvPr>
          <p:cNvPicPr>
            <a:picLocks noChangeAspect="1"/>
          </p:cNvPicPr>
          <p:nvPr/>
        </p:nvPicPr>
        <p:blipFill>
          <a:blip r:embed="rId14"/>
          <a:stretch>
            <a:fillRect/>
          </a:stretch>
        </p:blipFill>
        <p:spPr>
          <a:xfrm>
            <a:off x="1569243" y="2193749"/>
            <a:ext cx="6738258" cy="2725376"/>
          </a:xfrm>
          <a:prstGeom prst="rect">
            <a:avLst/>
          </a:prstGeom>
        </p:spPr>
      </p:pic>
    </p:spTree>
    <p:extLst>
      <p:ext uri="{BB962C8B-B14F-4D97-AF65-F5344CB8AC3E}">
        <p14:creationId xmlns:p14="http://schemas.microsoft.com/office/powerpoint/2010/main" val="1023324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567</TotalTime>
  <Words>1682</Words>
  <Application>Microsoft Macintosh PowerPoint</Application>
  <PresentationFormat>Pokaz na ekranie (16:9)</PresentationFormat>
  <Paragraphs>275</Paragraphs>
  <Slides>83</Slides>
  <Notes>0</Notes>
  <HiddenSlides>0</HiddenSlides>
  <MMClips>1</MMClips>
  <ScaleCrop>false</ScaleCrop>
  <HeadingPairs>
    <vt:vector size="6" baseType="variant">
      <vt:variant>
        <vt:lpstr>Używane czcionki</vt:lpstr>
      </vt:variant>
      <vt:variant>
        <vt:i4>2</vt:i4>
      </vt:variant>
      <vt:variant>
        <vt:lpstr>Motyw</vt:lpstr>
      </vt:variant>
      <vt:variant>
        <vt:i4>1</vt:i4>
      </vt:variant>
      <vt:variant>
        <vt:lpstr>Tytuły slajdów</vt:lpstr>
      </vt:variant>
      <vt:variant>
        <vt:i4>83</vt:i4>
      </vt:variant>
    </vt:vector>
  </HeadingPairs>
  <TitlesOfParts>
    <vt:vector size="86" baseType="lpstr">
      <vt:lpstr>Arial</vt:lpstr>
      <vt:lpstr>Calibri</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Dąbrowski-Tumański Paweł</cp:lastModifiedBy>
  <cp:revision>9</cp:revision>
  <dcterms:created xsi:type="dcterms:W3CDTF">2013-01-27T09:14:16Z</dcterms:created>
  <dcterms:modified xsi:type="dcterms:W3CDTF">2025-12-11T04:57:39Z</dcterms:modified>
  <cp:category/>
</cp:coreProperties>
</file>